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36"/>
  </p:notesMasterIdLst>
  <p:handoutMasterIdLst>
    <p:handoutMasterId r:id="rId37"/>
  </p:handoutMasterIdLst>
  <p:sldIdLst>
    <p:sldId id="256" r:id="rId2"/>
    <p:sldId id="297" r:id="rId3"/>
    <p:sldId id="301" r:id="rId4"/>
    <p:sldId id="300" r:id="rId5"/>
    <p:sldId id="302" r:id="rId6"/>
    <p:sldId id="257" r:id="rId7"/>
    <p:sldId id="274" r:id="rId8"/>
    <p:sldId id="258" r:id="rId9"/>
    <p:sldId id="259" r:id="rId10"/>
    <p:sldId id="260" r:id="rId11"/>
    <p:sldId id="267" r:id="rId12"/>
    <p:sldId id="268" r:id="rId13"/>
    <p:sldId id="269" r:id="rId14"/>
    <p:sldId id="299" r:id="rId15"/>
    <p:sldId id="282" r:id="rId16"/>
    <p:sldId id="284" r:id="rId17"/>
    <p:sldId id="281" r:id="rId18"/>
    <p:sldId id="283" r:id="rId19"/>
    <p:sldId id="277" r:id="rId20"/>
    <p:sldId id="289" r:id="rId21"/>
    <p:sldId id="286" r:id="rId22"/>
    <p:sldId id="288" r:id="rId23"/>
    <p:sldId id="293" r:id="rId24"/>
    <p:sldId id="290" r:id="rId25"/>
    <p:sldId id="292" r:id="rId26"/>
    <p:sldId id="291" r:id="rId27"/>
    <p:sldId id="279" r:id="rId28"/>
    <p:sldId id="280" r:id="rId29"/>
    <p:sldId id="270" r:id="rId30"/>
    <p:sldId id="295" r:id="rId31"/>
    <p:sldId id="296" r:id="rId32"/>
    <p:sldId id="294" r:id="rId33"/>
    <p:sldId id="273" r:id="rId34"/>
    <p:sldId id="29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230"/>
    <a:srgbClr val="017125"/>
    <a:srgbClr val="E5D554"/>
    <a:srgbClr val="065C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8"/>
    <p:restoredTop sz="93692"/>
  </p:normalViewPr>
  <p:slideViewPr>
    <p:cSldViewPr snapToGrid="0" snapToObjects="1">
      <p:cViewPr varScale="1">
        <p:scale>
          <a:sx n="62" d="100"/>
          <a:sy n="62" d="100"/>
        </p:scale>
        <p:origin x="208" y="2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5" d="100"/>
          <a:sy n="115" d="100"/>
        </p:scale>
        <p:origin x="248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A7EEF-B8AD-DB46-A04E-3081EA65098C}" type="doc">
      <dgm:prSet loTypeId="urn:microsoft.com/office/officeart/2005/8/layout/cycle8" loCatId="" qsTypeId="urn:microsoft.com/office/officeart/2005/8/quickstyle/simple1" qsCatId="simple" csTypeId="urn:microsoft.com/office/officeart/2005/8/colors/accent2_1" csCatId="accent2" phldr="1"/>
      <dgm:spPr/>
    </dgm:pt>
    <dgm:pt modelId="{CCBDB6DD-4B39-DF46-906B-E0180C59EF88}">
      <dgm:prSet phldrT="[Text]"/>
      <dgm:spPr>
        <a:ln>
          <a:solidFill>
            <a:srgbClr val="C00000"/>
          </a:solidFill>
        </a:ln>
      </dgm:spPr>
      <dgm:t>
        <a:bodyPr/>
        <a:lstStyle/>
        <a:p>
          <a:r>
            <a:rPr lang="en-US" b="1" dirty="0">
              <a:latin typeface="Arial" panose="020B0604020202020204" pitchFamily="34" charset="0"/>
              <a:cs typeface="Arial" panose="020B0604020202020204" pitchFamily="34" charset="0"/>
            </a:rPr>
            <a:t>PREPARE FOR</a:t>
          </a:r>
        </a:p>
      </dgm:t>
    </dgm:pt>
    <dgm:pt modelId="{4CC04299-AE77-FB44-9D6B-97D1A2E6F302}" type="parTrans" cxnId="{241A9DF6-D2F2-AF40-9951-7A82E9C97E45}">
      <dgm:prSet/>
      <dgm:spPr/>
      <dgm:t>
        <a:bodyPr/>
        <a:lstStyle/>
        <a:p>
          <a:endParaRPr lang="en-US"/>
        </a:p>
      </dgm:t>
    </dgm:pt>
    <dgm:pt modelId="{BEF017AC-9C68-D64E-99D2-51C74FAE2388}" type="sibTrans" cxnId="{241A9DF6-D2F2-AF40-9951-7A82E9C97E45}">
      <dgm:prSet/>
      <dgm:spPr/>
      <dgm:t>
        <a:bodyPr/>
        <a:lstStyle/>
        <a:p>
          <a:endParaRPr lang="en-US"/>
        </a:p>
      </dgm:t>
    </dgm:pt>
    <dgm:pt modelId="{2EA59151-5A98-0A47-A13B-792ADC66BC7F}">
      <dgm:prSet phldrT="[Text]" custT="1"/>
      <dgm:spPr>
        <a:ln>
          <a:solidFill>
            <a:srgbClr val="C00000"/>
          </a:solidFill>
        </a:ln>
      </dgm:spPr>
      <dgm:t>
        <a:bodyPr/>
        <a:lstStyle/>
        <a:p>
          <a:r>
            <a:rPr lang="en-US" sz="2800" b="1" dirty="0">
              <a:latin typeface="Arial" panose="020B0604020202020204" pitchFamily="34" charset="0"/>
              <a:cs typeface="Arial" panose="020B0604020202020204" pitchFamily="34" charset="0"/>
            </a:rPr>
            <a:t>RESPOND TO</a:t>
          </a:r>
        </a:p>
      </dgm:t>
    </dgm:pt>
    <dgm:pt modelId="{7EBF257A-7BC6-C94D-80F6-D97BB9AC6954}" type="parTrans" cxnId="{0C38E18E-4C83-E24A-80C1-C6650CA5B0C6}">
      <dgm:prSet/>
      <dgm:spPr/>
      <dgm:t>
        <a:bodyPr/>
        <a:lstStyle/>
        <a:p>
          <a:endParaRPr lang="en-US"/>
        </a:p>
      </dgm:t>
    </dgm:pt>
    <dgm:pt modelId="{1107B6BE-C70C-3E4D-A910-B65F5B2BACC2}" type="sibTrans" cxnId="{0C38E18E-4C83-E24A-80C1-C6650CA5B0C6}">
      <dgm:prSet/>
      <dgm:spPr/>
      <dgm:t>
        <a:bodyPr/>
        <a:lstStyle/>
        <a:p>
          <a:endParaRPr lang="en-US"/>
        </a:p>
      </dgm:t>
    </dgm:pt>
    <dgm:pt modelId="{81491085-CB72-6E44-88E8-3BF816A69062}">
      <dgm:prSet phldrT="[Text]"/>
      <dgm:spPr>
        <a:ln>
          <a:solidFill>
            <a:srgbClr val="C00000"/>
          </a:solidFill>
        </a:ln>
      </dgm:spPr>
      <dgm:t>
        <a:bodyPr/>
        <a:lstStyle/>
        <a:p>
          <a:r>
            <a:rPr lang="en-US" b="1" dirty="0">
              <a:latin typeface="Arial" panose="020B0604020202020204" pitchFamily="34" charset="0"/>
              <a:cs typeface="Arial" panose="020B0604020202020204" pitchFamily="34" charset="0"/>
            </a:rPr>
            <a:t> RECOVER FROM</a:t>
          </a:r>
        </a:p>
      </dgm:t>
    </dgm:pt>
    <dgm:pt modelId="{91C93D32-C4C9-2B41-9504-4CCD798013A2}" type="parTrans" cxnId="{6F559B42-EBBC-6046-8392-B0A68E82F30B}">
      <dgm:prSet/>
      <dgm:spPr/>
      <dgm:t>
        <a:bodyPr/>
        <a:lstStyle/>
        <a:p>
          <a:endParaRPr lang="en-US"/>
        </a:p>
      </dgm:t>
    </dgm:pt>
    <dgm:pt modelId="{789553A2-6EF4-EF4F-9CCB-A33313972A31}" type="sibTrans" cxnId="{6F559B42-EBBC-6046-8392-B0A68E82F30B}">
      <dgm:prSet/>
      <dgm:spPr/>
      <dgm:t>
        <a:bodyPr/>
        <a:lstStyle/>
        <a:p>
          <a:endParaRPr lang="en-US"/>
        </a:p>
      </dgm:t>
    </dgm:pt>
    <dgm:pt modelId="{ACFDD489-4B30-6748-9D45-8D201279ECC8}" type="pres">
      <dgm:prSet presAssocID="{669A7EEF-B8AD-DB46-A04E-3081EA65098C}" presName="compositeShape" presStyleCnt="0">
        <dgm:presLayoutVars>
          <dgm:chMax val="7"/>
          <dgm:dir/>
          <dgm:resizeHandles val="exact"/>
        </dgm:presLayoutVars>
      </dgm:prSet>
      <dgm:spPr/>
    </dgm:pt>
    <dgm:pt modelId="{86AA2585-D88A-3148-9459-F1D4316F48FA}" type="pres">
      <dgm:prSet presAssocID="{669A7EEF-B8AD-DB46-A04E-3081EA65098C}" presName="wedge1" presStyleLbl="node1" presStyleIdx="0" presStyleCnt="3"/>
      <dgm:spPr/>
    </dgm:pt>
    <dgm:pt modelId="{B627736F-EC2F-AC48-9CFB-25DE39EFE1D5}" type="pres">
      <dgm:prSet presAssocID="{669A7EEF-B8AD-DB46-A04E-3081EA65098C}" presName="dummy1a" presStyleCnt="0"/>
      <dgm:spPr/>
    </dgm:pt>
    <dgm:pt modelId="{7D4BEDD7-9290-B040-A9F5-987FD2176E7A}" type="pres">
      <dgm:prSet presAssocID="{669A7EEF-B8AD-DB46-A04E-3081EA65098C}" presName="dummy1b" presStyleCnt="0"/>
      <dgm:spPr/>
    </dgm:pt>
    <dgm:pt modelId="{AA0F7B02-02E3-A64F-9835-EDA93D20767F}" type="pres">
      <dgm:prSet presAssocID="{669A7EEF-B8AD-DB46-A04E-3081EA65098C}" presName="wedge1Tx" presStyleLbl="node1" presStyleIdx="0" presStyleCnt="3">
        <dgm:presLayoutVars>
          <dgm:chMax val="0"/>
          <dgm:chPref val="0"/>
          <dgm:bulletEnabled val="1"/>
        </dgm:presLayoutVars>
      </dgm:prSet>
      <dgm:spPr/>
    </dgm:pt>
    <dgm:pt modelId="{55082CE7-D2A9-3048-AC55-A4010E7D0765}" type="pres">
      <dgm:prSet presAssocID="{669A7EEF-B8AD-DB46-A04E-3081EA65098C}" presName="wedge2" presStyleLbl="node1" presStyleIdx="1" presStyleCnt="3"/>
      <dgm:spPr/>
    </dgm:pt>
    <dgm:pt modelId="{FA433398-F3F2-AC4B-A804-C41CAB290991}" type="pres">
      <dgm:prSet presAssocID="{669A7EEF-B8AD-DB46-A04E-3081EA65098C}" presName="dummy2a" presStyleCnt="0"/>
      <dgm:spPr/>
    </dgm:pt>
    <dgm:pt modelId="{16B69EC1-D084-B743-B7EF-A70DA2659A64}" type="pres">
      <dgm:prSet presAssocID="{669A7EEF-B8AD-DB46-A04E-3081EA65098C}" presName="dummy2b" presStyleCnt="0"/>
      <dgm:spPr/>
    </dgm:pt>
    <dgm:pt modelId="{6516D0FF-1087-F043-B260-90604BAACABF}" type="pres">
      <dgm:prSet presAssocID="{669A7EEF-B8AD-DB46-A04E-3081EA65098C}" presName="wedge2Tx" presStyleLbl="node1" presStyleIdx="1" presStyleCnt="3">
        <dgm:presLayoutVars>
          <dgm:chMax val="0"/>
          <dgm:chPref val="0"/>
          <dgm:bulletEnabled val="1"/>
        </dgm:presLayoutVars>
      </dgm:prSet>
      <dgm:spPr/>
    </dgm:pt>
    <dgm:pt modelId="{D95DD429-18F5-9E4C-8876-A4F6C2E6E173}" type="pres">
      <dgm:prSet presAssocID="{669A7EEF-B8AD-DB46-A04E-3081EA65098C}" presName="wedge3" presStyleLbl="node1" presStyleIdx="2" presStyleCnt="3"/>
      <dgm:spPr/>
    </dgm:pt>
    <dgm:pt modelId="{5C8AC857-B6D8-7B46-AC5A-5DA90A35FC74}" type="pres">
      <dgm:prSet presAssocID="{669A7EEF-B8AD-DB46-A04E-3081EA65098C}" presName="dummy3a" presStyleCnt="0"/>
      <dgm:spPr/>
    </dgm:pt>
    <dgm:pt modelId="{282A116F-1788-834A-967D-D2268A1EBF09}" type="pres">
      <dgm:prSet presAssocID="{669A7EEF-B8AD-DB46-A04E-3081EA65098C}" presName="dummy3b" presStyleCnt="0"/>
      <dgm:spPr/>
    </dgm:pt>
    <dgm:pt modelId="{3C6DF61E-50CC-1643-946B-5D2874C43D5D}" type="pres">
      <dgm:prSet presAssocID="{669A7EEF-B8AD-DB46-A04E-3081EA65098C}" presName="wedge3Tx" presStyleLbl="node1" presStyleIdx="2" presStyleCnt="3">
        <dgm:presLayoutVars>
          <dgm:chMax val="0"/>
          <dgm:chPref val="0"/>
          <dgm:bulletEnabled val="1"/>
        </dgm:presLayoutVars>
      </dgm:prSet>
      <dgm:spPr/>
    </dgm:pt>
    <dgm:pt modelId="{B5B7070C-75A5-FF49-BDF5-CF1ACBFC1D98}" type="pres">
      <dgm:prSet presAssocID="{BEF017AC-9C68-D64E-99D2-51C74FAE2388}" presName="arrowWedge1" presStyleLbl="fgSibTrans2D1" presStyleIdx="0" presStyleCnt="3"/>
      <dgm:spPr>
        <a:solidFill>
          <a:srgbClr val="C00000"/>
        </a:solidFill>
        <a:ln>
          <a:solidFill>
            <a:srgbClr val="C00000"/>
          </a:solidFill>
        </a:ln>
      </dgm:spPr>
    </dgm:pt>
    <dgm:pt modelId="{68AAC896-33E2-C548-8396-807FF27E1532}" type="pres">
      <dgm:prSet presAssocID="{1107B6BE-C70C-3E4D-A910-B65F5B2BACC2}" presName="arrowWedge2" presStyleLbl="fgSibTrans2D1" presStyleIdx="1" presStyleCnt="3"/>
      <dgm:spPr>
        <a:solidFill>
          <a:srgbClr val="C00000"/>
        </a:solidFill>
      </dgm:spPr>
    </dgm:pt>
    <dgm:pt modelId="{43FD23E8-54F3-1C4A-AA29-86A9A1588F3D}" type="pres">
      <dgm:prSet presAssocID="{789553A2-6EF4-EF4F-9CCB-A33313972A31}" presName="arrowWedge3" presStyleLbl="fgSibTrans2D1" presStyleIdx="2" presStyleCnt="3"/>
      <dgm:spPr>
        <a:solidFill>
          <a:srgbClr val="C00000"/>
        </a:solidFill>
      </dgm:spPr>
    </dgm:pt>
  </dgm:ptLst>
  <dgm:cxnLst>
    <dgm:cxn modelId="{B4E0BE29-B905-3B48-9190-0352C70BC583}" type="presOf" srcId="{CCBDB6DD-4B39-DF46-906B-E0180C59EF88}" destId="{86AA2585-D88A-3148-9459-F1D4316F48FA}" srcOrd="0" destOrd="0" presId="urn:microsoft.com/office/officeart/2005/8/layout/cycle8"/>
    <dgm:cxn modelId="{6F559B42-EBBC-6046-8392-B0A68E82F30B}" srcId="{669A7EEF-B8AD-DB46-A04E-3081EA65098C}" destId="{81491085-CB72-6E44-88E8-3BF816A69062}" srcOrd="2" destOrd="0" parTransId="{91C93D32-C4C9-2B41-9504-4CCD798013A2}" sibTransId="{789553A2-6EF4-EF4F-9CCB-A33313972A31}"/>
    <dgm:cxn modelId="{2FB3B94E-FD2D-D84E-9BA7-9D58187F34E0}" type="presOf" srcId="{669A7EEF-B8AD-DB46-A04E-3081EA65098C}" destId="{ACFDD489-4B30-6748-9D45-8D201279ECC8}" srcOrd="0" destOrd="0" presId="urn:microsoft.com/office/officeart/2005/8/layout/cycle8"/>
    <dgm:cxn modelId="{A1798E78-71DB-8F4A-868F-933F6B1A9E8F}" type="presOf" srcId="{2EA59151-5A98-0A47-A13B-792ADC66BC7F}" destId="{55082CE7-D2A9-3048-AC55-A4010E7D0765}" srcOrd="0" destOrd="0" presId="urn:microsoft.com/office/officeart/2005/8/layout/cycle8"/>
    <dgm:cxn modelId="{ADDC5F86-7A9B-2643-A458-A9D721203067}" type="presOf" srcId="{81491085-CB72-6E44-88E8-3BF816A69062}" destId="{D95DD429-18F5-9E4C-8876-A4F6C2E6E173}" srcOrd="0" destOrd="0" presId="urn:microsoft.com/office/officeart/2005/8/layout/cycle8"/>
    <dgm:cxn modelId="{9F6D2E87-9575-7043-906B-4FAF11172087}" type="presOf" srcId="{2EA59151-5A98-0A47-A13B-792ADC66BC7F}" destId="{6516D0FF-1087-F043-B260-90604BAACABF}" srcOrd="1" destOrd="0" presId="urn:microsoft.com/office/officeart/2005/8/layout/cycle8"/>
    <dgm:cxn modelId="{0C38E18E-4C83-E24A-80C1-C6650CA5B0C6}" srcId="{669A7EEF-B8AD-DB46-A04E-3081EA65098C}" destId="{2EA59151-5A98-0A47-A13B-792ADC66BC7F}" srcOrd="1" destOrd="0" parTransId="{7EBF257A-7BC6-C94D-80F6-D97BB9AC6954}" sibTransId="{1107B6BE-C70C-3E4D-A910-B65F5B2BACC2}"/>
    <dgm:cxn modelId="{D4C45E99-70AD-454C-A354-0197102562B2}" type="presOf" srcId="{CCBDB6DD-4B39-DF46-906B-E0180C59EF88}" destId="{AA0F7B02-02E3-A64F-9835-EDA93D20767F}" srcOrd="1" destOrd="0" presId="urn:microsoft.com/office/officeart/2005/8/layout/cycle8"/>
    <dgm:cxn modelId="{24DB9BE0-2A0F-0247-923C-7929114223D6}" type="presOf" srcId="{81491085-CB72-6E44-88E8-3BF816A69062}" destId="{3C6DF61E-50CC-1643-946B-5D2874C43D5D}" srcOrd="1" destOrd="0" presId="urn:microsoft.com/office/officeart/2005/8/layout/cycle8"/>
    <dgm:cxn modelId="{241A9DF6-D2F2-AF40-9951-7A82E9C97E45}" srcId="{669A7EEF-B8AD-DB46-A04E-3081EA65098C}" destId="{CCBDB6DD-4B39-DF46-906B-E0180C59EF88}" srcOrd="0" destOrd="0" parTransId="{4CC04299-AE77-FB44-9D6B-97D1A2E6F302}" sibTransId="{BEF017AC-9C68-D64E-99D2-51C74FAE2388}"/>
    <dgm:cxn modelId="{31DA6514-9A9F-1043-9738-151DE191B6EF}" type="presParOf" srcId="{ACFDD489-4B30-6748-9D45-8D201279ECC8}" destId="{86AA2585-D88A-3148-9459-F1D4316F48FA}" srcOrd="0" destOrd="0" presId="urn:microsoft.com/office/officeart/2005/8/layout/cycle8"/>
    <dgm:cxn modelId="{E8C837BB-D768-5049-B9A4-A3B1E107A637}" type="presParOf" srcId="{ACFDD489-4B30-6748-9D45-8D201279ECC8}" destId="{B627736F-EC2F-AC48-9CFB-25DE39EFE1D5}" srcOrd="1" destOrd="0" presId="urn:microsoft.com/office/officeart/2005/8/layout/cycle8"/>
    <dgm:cxn modelId="{DBAF9699-DC15-EA4B-B1CE-58A1B1790270}" type="presParOf" srcId="{ACFDD489-4B30-6748-9D45-8D201279ECC8}" destId="{7D4BEDD7-9290-B040-A9F5-987FD2176E7A}" srcOrd="2" destOrd="0" presId="urn:microsoft.com/office/officeart/2005/8/layout/cycle8"/>
    <dgm:cxn modelId="{DFD18704-2BA7-E94B-84BE-2D025919FB8F}" type="presParOf" srcId="{ACFDD489-4B30-6748-9D45-8D201279ECC8}" destId="{AA0F7B02-02E3-A64F-9835-EDA93D20767F}" srcOrd="3" destOrd="0" presId="urn:microsoft.com/office/officeart/2005/8/layout/cycle8"/>
    <dgm:cxn modelId="{4219EFC3-04F9-9546-9876-B88E23132E4D}" type="presParOf" srcId="{ACFDD489-4B30-6748-9D45-8D201279ECC8}" destId="{55082CE7-D2A9-3048-AC55-A4010E7D0765}" srcOrd="4" destOrd="0" presId="urn:microsoft.com/office/officeart/2005/8/layout/cycle8"/>
    <dgm:cxn modelId="{94054D89-68A9-AC45-BE77-6A2B2AB6AE46}" type="presParOf" srcId="{ACFDD489-4B30-6748-9D45-8D201279ECC8}" destId="{FA433398-F3F2-AC4B-A804-C41CAB290991}" srcOrd="5" destOrd="0" presId="urn:microsoft.com/office/officeart/2005/8/layout/cycle8"/>
    <dgm:cxn modelId="{9A66BAC5-9460-A24D-AF19-A838C6583E17}" type="presParOf" srcId="{ACFDD489-4B30-6748-9D45-8D201279ECC8}" destId="{16B69EC1-D084-B743-B7EF-A70DA2659A64}" srcOrd="6" destOrd="0" presId="urn:microsoft.com/office/officeart/2005/8/layout/cycle8"/>
    <dgm:cxn modelId="{A38288CA-DD67-7A4E-86EB-CB097D793841}" type="presParOf" srcId="{ACFDD489-4B30-6748-9D45-8D201279ECC8}" destId="{6516D0FF-1087-F043-B260-90604BAACABF}" srcOrd="7" destOrd="0" presId="urn:microsoft.com/office/officeart/2005/8/layout/cycle8"/>
    <dgm:cxn modelId="{62F0EEFB-4B19-7A4C-8F63-8A46CA1CD8B0}" type="presParOf" srcId="{ACFDD489-4B30-6748-9D45-8D201279ECC8}" destId="{D95DD429-18F5-9E4C-8876-A4F6C2E6E173}" srcOrd="8" destOrd="0" presId="urn:microsoft.com/office/officeart/2005/8/layout/cycle8"/>
    <dgm:cxn modelId="{5646659E-2342-8544-87E8-C0BA3F03D6C9}" type="presParOf" srcId="{ACFDD489-4B30-6748-9D45-8D201279ECC8}" destId="{5C8AC857-B6D8-7B46-AC5A-5DA90A35FC74}" srcOrd="9" destOrd="0" presId="urn:microsoft.com/office/officeart/2005/8/layout/cycle8"/>
    <dgm:cxn modelId="{C491ED86-3DD7-E749-B7C0-2D965AAE806A}" type="presParOf" srcId="{ACFDD489-4B30-6748-9D45-8D201279ECC8}" destId="{282A116F-1788-834A-967D-D2268A1EBF09}" srcOrd="10" destOrd="0" presId="urn:microsoft.com/office/officeart/2005/8/layout/cycle8"/>
    <dgm:cxn modelId="{63464605-59D0-6440-8615-C5E868A28A59}" type="presParOf" srcId="{ACFDD489-4B30-6748-9D45-8D201279ECC8}" destId="{3C6DF61E-50CC-1643-946B-5D2874C43D5D}" srcOrd="11" destOrd="0" presId="urn:microsoft.com/office/officeart/2005/8/layout/cycle8"/>
    <dgm:cxn modelId="{F0DD8F45-E980-F244-BDF4-D05EC0409E17}" type="presParOf" srcId="{ACFDD489-4B30-6748-9D45-8D201279ECC8}" destId="{B5B7070C-75A5-FF49-BDF5-CF1ACBFC1D98}" srcOrd="12" destOrd="0" presId="urn:microsoft.com/office/officeart/2005/8/layout/cycle8"/>
    <dgm:cxn modelId="{C3F0D866-2A16-4549-8FFF-7A712E194A1B}" type="presParOf" srcId="{ACFDD489-4B30-6748-9D45-8D201279ECC8}" destId="{68AAC896-33E2-C548-8396-807FF27E1532}" srcOrd="13" destOrd="0" presId="urn:microsoft.com/office/officeart/2005/8/layout/cycle8"/>
    <dgm:cxn modelId="{E6108405-6E8B-A04D-84D9-CB205CED492B}" type="presParOf" srcId="{ACFDD489-4B30-6748-9D45-8D201279ECC8}" destId="{43FD23E8-54F3-1C4A-AA29-86A9A1588F3D}" srcOrd="14" destOrd="0" presId="urn:microsoft.com/office/officeart/2005/8/layout/cycle8"/>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A2585-D88A-3148-9459-F1D4316F48FA}">
      <dsp:nvSpPr>
        <dsp:cNvPr id="0" name=""/>
        <dsp:cNvSpPr/>
      </dsp:nvSpPr>
      <dsp:spPr>
        <a:xfrm>
          <a:off x="1413756" y="357387"/>
          <a:ext cx="4618551" cy="4618551"/>
        </a:xfrm>
        <a:prstGeom prst="pie">
          <a:avLst>
            <a:gd name="adj1" fmla="val 16200000"/>
            <a:gd name="adj2" fmla="val 180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PREPARE FOR</a:t>
          </a:r>
        </a:p>
      </dsp:txBody>
      <dsp:txXfrm>
        <a:off x="3847842" y="1336080"/>
        <a:ext cx="1649482" cy="1374568"/>
      </dsp:txXfrm>
    </dsp:sp>
    <dsp:sp modelId="{55082CE7-D2A9-3048-AC55-A4010E7D0765}">
      <dsp:nvSpPr>
        <dsp:cNvPr id="0" name=""/>
        <dsp:cNvSpPr/>
      </dsp:nvSpPr>
      <dsp:spPr>
        <a:xfrm>
          <a:off x="1318635" y="522336"/>
          <a:ext cx="4618551" cy="4618551"/>
        </a:xfrm>
        <a:prstGeom prst="pie">
          <a:avLst>
            <a:gd name="adj1" fmla="val 1800000"/>
            <a:gd name="adj2" fmla="val 900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RESPOND TO</a:t>
          </a:r>
        </a:p>
      </dsp:txBody>
      <dsp:txXfrm>
        <a:off x="2418290" y="3518896"/>
        <a:ext cx="2474223" cy="1209620"/>
      </dsp:txXfrm>
    </dsp:sp>
    <dsp:sp modelId="{D95DD429-18F5-9E4C-8876-A4F6C2E6E173}">
      <dsp:nvSpPr>
        <dsp:cNvPr id="0" name=""/>
        <dsp:cNvSpPr/>
      </dsp:nvSpPr>
      <dsp:spPr>
        <a:xfrm>
          <a:off x="1223515" y="357387"/>
          <a:ext cx="4618551" cy="4618551"/>
        </a:xfrm>
        <a:prstGeom prst="pie">
          <a:avLst>
            <a:gd name="adj1" fmla="val 9000000"/>
            <a:gd name="adj2" fmla="val 1620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 RECOVER FROM</a:t>
          </a:r>
        </a:p>
      </dsp:txBody>
      <dsp:txXfrm>
        <a:off x="1758497" y="1336080"/>
        <a:ext cx="1649482" cy="1374568"/>
      </dsp:txXfrm>
    </dsp:sp>
    <dsp:sp modelId="{B5B7070C-75A5-FF49-BDF5-CF1ACBFC1D98}">
      <dsp:nvSpPr>
        <dsp:cNvPr id="0" name=""/>
        <dsp:cNvSpPr/>
      </dsp:nvSpPr>
      <dsp:spPr>
        <a:xfrm>
          <a:off x="1128227" y="71477"/>
          <a:ext cx="5190371" cy="5190371"/>
        </a:xfrm>
        <a:prstGeom prst="circularArrow">
          <a:avLst>
            <a:gd name="adj1" fmla="val 5085"/>
            <a:gd name="adj2" fmla="val 327528"/>
            <a:gd name="adj3" fmla="val 1472472"/>
            <a:gd name="adj4" fmla="val 16199432"/>
            <a:gd name="adj5" fmla="val 5932"/>
          </a:avLst>
        </a:prstGeom>
        <a:solidFill>
          <a:srgbClr val="C00000"/>
        </a:solidFill>
        <a:ln>
          <a:solidFill>
            <a:srgbClr val="C00000"/>
          </a:solidFill>
        </a:ln>
        <a:effectLst/>
      </dsp:spPr>
      <dsp:style>
        <a:lnRef idx="0">
          <a:scrgbClr r="0" g="0" b="0"/>
        </a:lnRef>
        <a:fillRef idx="1">
          <a:scrgbClr r="0" g="0" b="0"/>
        </a:fillRef>
        <a:effectRef idx="0">
          <a:scrgbClr r="0" g="0" b="0"/>
        </a:effectRef>
        <a:fontRef idx="minor">
          <a:schemeClr val="lt1"/>
        </a:fontRef>
      </dsp:style>
    </dsp:sp>
    <dsp:sp modelId="{68AAC896-33E2-C548-8396-807FF27E1532}">
      <dsp:nvSpPr>
        <dsp:cNvPr id="0" name=""/>
        <dsp:cNvSpPr/>
      </dsp:nvSpPr>
      <dsp:spPr>
        <a:xfrm>
          <a:off x="1032725" y="236133"/>
          <a:ext cx="5190371" cy="5190371"/>
        </a:xfrm>
        <a:prstGeom prst="circularArrow">
          <a:avLst>
            <a:gd name="adj1" fmla="val 5085"/>
            <a:gd name="adj2" fmla="val 327528"/>
            <a:gd name="adj3" fmla="val 8671970"/>
            <a:gd name="adj4" fmla="val 1800502"/>
            <a:gd name="adj5" fmla="val 5932"/>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43FD23E8-54F3-1C4A-AA29-86A9A1588F3D}">
      <dsp:nvSpPr>
        <dsp:cNvPr id="0" name=""/>
        <dsp:cNvSpPr/>
      </dsp:nvSpPr>
      <dsp:spPr>
        <a:xfrm>
          <a:off x="937224" y="71477"/>
          <a:ext cx="5190371" cy="5190371"/>
        </a:xfrm>
        <a:prstGeom prst="circularArrow">
          <a:avLst>
            <a:gd name="adj1" fmla="val 5085"/>
            <a:gd name="adj2" fmla="val 327528"/>
            <a:gd name="adj3" fmla="val 15873039"/>
            <a:gd name="adj4" fmla="val 9000000"/>
            <a:gd name="adj5" fmla="val 5932"/>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r>
              <a:rPr lang="en-US"/>
              <a:t>CTH NRG Block Captain Training</a:t>
            </a:r>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r>
              <a:rPr lang="en-US"/>
              <a:t>11/5/17</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DEED58-A29F-C04E-A376-94AA16F2D93F}" type="slidenum">
              <a:rPr lang="en-US" smtClean="0"/>
              <a:t>‹#›</a:t>
            </a:fld>
            <a:endParaRPr lang="en-US"/>
          </a:p>
        </p:txBody>
      </p:sp>
    </p:spTree>
    <p:extLst>
      <p:ext uri="{BB962C8B-B14F-4D97-AF65-F5344CB8AC3E}">
        <p14:creationId xmlns:p14="http://schemas.microsoft.com/office/powerpoint/2010/main" val="113140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42F78B51-6ACC-A349-8413-0CD495E12042}" type="datetimeFigureOut">
              <a:rPr lang="en-US" smtClean="0"/>
              <a:t>12/16/18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4F2C8-7951-464C-978F-65AA443A59D6}" type="slidenum">
              <a:rPr lang="en-US" smtClean="0"/>
              <a:t>‹#›</a:t>
            </a:fld>
            <a:endParaRPr lang="en-US"/>
          </a:p>
        </p:txBody>
      </p:sp>
    </p:spTree>
    <p:extLst>
      <p:ext uri="{BB962C8B-B14F-4D97-AF65-F5344CB8AC3E}">
        <p14:creationId xmlns:p14="http://schemas.microsoft.com/office/powerpoint/2010/main" val="171747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4F2C8-7951-464C-978F-65AA443A59D6}" type="slidenum">
              <a:rPr lang="en-US" smtClean="0"/>
              <a:t>1</a:t>
            </a:fld>
            <a:endParaRPr lang="en-US" dirty="0"/>
          </a:p>
        </p:txBody>
      </p:sp>
    </p:spTree>
    <p:extLst>
      <p:ext uri="{BB962C8B-B14F-4D97-AF65-F5344CB8AC3E}">
        <p14:creationId xmlns:p14="http://schemas.microsoft.com/office/powerpoint/2010/main" val="32294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4F2C8-7951-464C-978F-65AA443A59D6}" type="slidenum">
              <a:rPr lang="en-US" smtClean="0"/>
              <a:t>6</a:t>
            </a:fld>
            <a:endParaRPr lang="en-US"/>
          </a:p>
        </p:txBody>
      </p:sp>
    </p:spTree>
    <p:extLst>
      <p:ext uri="{BB962C8B-B14F-4D97-AF65-F5344CB8AC3E}">
        <p14:creationId xmlns:p14="http://schemas.microsoft.com/office/powerpoint/2010/main" val="5761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A02E70-D17E-9B42-9248-505CC0E66397}" type="datetime1">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E6B14-A60B-1044-94B7-71B2A7F45984}" type="datetime1">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81298-9806-884E-8D85-B1DEE3D6D463}" type="datetime1">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A124B-736B-584C-B48C-9D7AB54E729D}" type="datetime1">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CE216-7969-8D49-9360-15AC7AF4E443}" type="datetime1">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8374-DEC8-DA4F-9CD9-4FF1BFB87DE5}" type="datetime1">
              <a:rPr lang="en-US" smtClean="0"/>
              <a:t>12/16/18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3C184C-F1B6-BD4E-B997-AD83832B9244}" type="datetime1">
              <a:rPr lang="en-US" smtClean="0"/>
              <a:t>12/16/18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BF737A-5BBC-5849-89ED-9FDA9CA0EE73}" type="datetime1">
              <a:rPr lang="en-US" smtClean="0"/>
              <a:t>12/16/18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8BFFF-5204-5849-812A-0C751B198ED1}" type="datetime1">
              <a:rPr lang="en-US" smtClean="0"/>
              <a:t>12/16/18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23F0B6-7384-9F40-82E5-C3B4005D125E}" type="datetime1">
              <a:rPr lang="en-US" smtClean="0"/>
              <a:t>12/16/18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70D843-3DA7-534B-959E-1B418F80FECD}" type="datetime1">
              <a:rPr lang="en-US" smtClean="0"/>
              <a:t>12/16/18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69A70-6875-4047-AFAE-1362B107804F}" type="datetime1">
              <a:rPr lang="en-US" smtClean="0"/>
              <a:t>12/16/18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155100350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ocal.nixle.com/city/ca/larkspur/" TargetMode="External"/><Relationship Id="rId2" Type="http://schemas.openxmlformats.org/officeDocument/2006/relationships/hyperlink" Target="https://www.marinsheriff.org/services/emergency-services/alert-marin" TargetMode="External"/><Relationship Id="rId1" Type="http://schemas.openxmlformats.org/officeDocument/2006/relationships/slideLayout" Target="../slideLayouts/slideLayout4.xml"/><Relationship Id="rId6" Type="http://schemas.openxmlformats.org/officeDocument/2006/relationships/hyperlink" Target="https://training.fema.gov/" TargetMode="External"/><Relationship Id="rId5" Type="http://schemas.openxmlformats.org/officeDocument/2006/relationships/hyperlink" Target="https://readymarin.org/calendar/" TargetMode="External"/><Relationship Id="rId4" Type="http://schemas.openxmlformats.org/officeDocument/2006/relationships/hyperlink" Target="https://nextdoor.com/neighborhood/christmastreehill--corte-madera--c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CTHNRG@g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digitalnerds.com/two-way-radio-101-operating-guidelines-using-two-way-radios-camping-emergencies/" TargetMode="External"/><Relationship Id="rId1" Type="http://schemas.openxmlformats.org/officeDocument/2006/relationships/slideLayout" Target="../slideLayouts/slideLayout2.xml"/><Relationship Id="rId4" Type="http://schemas.openxmlformats.org/officeDocument/2006/relationships/hyperlink" Target="http://www.digitalnerds.com/best-vhf-marine-radios-buying-tip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sciencedaily.com/releases/2007/12/071219130301.htm"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s://www.nbcnews.com/nightly-news/looking-back-89-loma-prieta-quake-planning-next-one-n228616" TargetMode="External"/><Relationship Id="rId1" Type="http://schemas.openxmlformats.org/officeDocument/2006/relationships/slideLayout" Target="../slideLayouts/slideLayout2.xml"/><Relationship Id="rId6" Type="http://schemas.openxmlformats.org/officeDocument/2006/relationships/hyperlink" Target="https://www.pge.com/myhome/edusafety/naturaldisaster/earthquake/publications/usgsearthquakehandbook/whyprepare/" TargetMode="External"/><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hyperlink" Target="https://pubs.usgs.gov/dds/dds-29/" TargetMode="Externa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ready.gov/earthquakes" TargetMode="External"/><Relationship Id="rId13" Type="http://schemas.openxmlformats.org/officeDocument/2006/relationships/hyperlink" Target="https://www.fema.gov/pdf/areyouready/areyouready_full.pdf" TargetMode="External"/><Relationship Id="rId3" Type="http://schemas.openxmlformats.org/officeDocument/2006/relationships/hyperlink" Target="http://www.nrgmarin.org/" TargetMode="External"/><Relationship Id="rId7" Type="http://schemas.openxmlformats.org/officeDocument/2006/relationships/hyperlink" Target="https://www.ready.gov/floods" TargetMode="External"/><Relationship Id="rId12" Type="http://schemas.openxmlformats.org/officeDocument/2006/relationships/hyperlink" Target="http://www.nsc.org/learn/safety-knowledge/Pages/safety-at-home-emergency-preparedness" TargetMode="External"/><Relationship Id="rId2" Type="http://schemas.openxmlformats.org/officeDocument/2006/relationships/hyperlink" Target="http://www.readymarin.org/" TargetMode="External"/><Relationship Id="rId1" Type="http://schemas.openxmlformats.org/officeDocument/2006/relationships/slideLayout" Target="../slideLayouts/slideLayout4.xml"/><Relationship Id="rId6" Type="http://schemas.openxmlformats.org/officeDocument/2006/relationships/hyperlink" Target="https://www.ready.gov/wildfires" TargetMode="External"/><Relationship Id="rId11" Type="http://schemas.openxmlformats.org/officeDocument/2006/relationships/hyperlink" Target="http://www.redcross.org/get-help/prepare-for-emergencies/be-red-cross-ready/get-a-kit" TargetMode="External"/><Relationship Id="rId5" Type="http://schemas.openxmlformats.org/officeDocument/2006/relationships/hyperlink" Target="https://www.marinsheriff.org/services/emergency-services/alert-marin" TargetMode="External"/><Relationship Id="rId10" Type="http://schemas.openxmlformats.org/officeDocument/2006/relationships/hyperlink" Target="https://www.ready.gov/individuals-access-functional-needs" TargetMode="External"/><Relationship Id="rId4" Type="http://schemas.openxmlformats.org/officeDocument/2006/relationships/hyperlink" Target="https://local.nixle.com/city/ca/larkspur/" TargetMode="External"/><Relationship Id="rId9" Type="http://schemas.openxmlformats.org/officeDocument/2006/relationships/hyperlink" Target="https://www.ready.gov/animal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www.nsc.org/learn/safety-knowledge/Pages/safety-at-home-emergency-preparedness" TargetMode="External"/><Relationship Id="rId3" Type="http://schemas.openxmlformats.org/officeDocument/2006/relationships/hyperlink" Target="https://www.ready.gov/floods" TargetMode="External"/><Relationship Id="rId7" Type="http://schemas.openxmlformats.org/officeDocument/2006/relationships/hyperlink" Target="http://www.redcross.org/get-help/prepare-for-emergencies/be-red-cross-ready/get-a-kit" TargetMode="External"/><Relationship Id="rId2" Type="http://schemas.openxmlformats.org/officeDocument/2006/relationships/hyperlink" Target="https://www.ready.gov/wildfires" TargetMode="External"/><Relationship Id="rId1" Type="http://schemas.openxmlformats.org/officeDocument/2006/relationships/slideLayout" Target="../slideLayouts/slideLayout2.xml"/><Relationship Id="rId6" Type="http://schemas.openxmlformats.org/officeDocument/2006/relationships/hyperlink" Target="https://www.ready.gov/individuals-access-functional-needs" TargetMode="External"/><Relationship Id="rId5" Type="http://schemas.openxmlformats.org/officeDocument/2006/relationships/hyperlink" Target="https://www.ready.gov/animals" TargetMode="External"/><Relationship Id="rId4" Type="http://schemas.openxmlformats.org/officeDocument/2006/relationships/hyperlink" Target="https://www.ready.gov/earthquakes" TargetMode="External"/><Relationship Id="rId9" Type="http://schemas.openxmlformats.org/officeDocument/2006/relationships/hyperlink" Target="https://www.fema.gov/pdf/areyouready/areyouready_full.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85788"/>
            <a:ext cx="9772650" cy="3600449"/>
          </a:xfrm>
        </p:spPr>
        <p:txBody>
          <a:bodyPr>
            <a:normAutofit/>
          </a:bodyPr>
          <a:lstStyle/>
          <a:p>
            <a:r>
              <a:rPr lang="en-US" sz="6000" dirty="0">
                <a:solidFill>
                  <a:schemeClr val="bg1"/>
                </a:solidFill>
                <a:latin typeface="Arial" charset="0"/>
                <a:ea typeface="Arial" charset="0"/>
                <a:cs typeface="Arial" charset="0"/>
              </a:rPr>
              <a:t>CHRISTMAS TREE HILL</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NEIGHBORHOOD RESPONSE GROUP</a:t>
            </a:r>
          </a:p>
        </p:txBody>
      </p:sp>
      <p:sp>
        <p:nvSpPr>
          <p:cNvPr id="3" name="Subtitle 2"/>
          <p:cNvSpPr>
            <a:spLocks noGrp="1"/>
          </p:cNvSpPr>
          <p:nvPr>
            <p:ph type="subTitle" idx="1"/>
          </p:nvPr>
        </p:nvSpPr>
        <p:spPr>
          <a:xfrm>
            <a:off x="385763" y="4514850"/>
            <a:ext cx="11231614" cy="1243013"/>
          </a:xfrm>
        </p:spPr>
        <p:txBody>
          <a:bodyPr>
            <a:noAutofit/>
          </a:bodyPr>
          <a:lstStyle/>
          <a:p>
            <a:r>
              <a:rPr lang="en-US" sz="6000" dirty="0">
                <a:solidFill>
                  <a:srgbClr val="FFFF00"/>
                </a:solidFill>
                <a:latin typeface="Arial" charset="0"/>
                <a:ea typeface="Arial" charset="0"/>
                <a:cs typeface="Arial" charset="0"/>
              </a:rPr>
              <a:t>BLOCK CAPTAIN TRAINING</a:t>
            </a:r>
          </a:p>
        </p:txBody>
      </p:sp>
      <p:sp>
        <p:nvSpPr>
          <p:cNvPr id="5" name="Slide Number Placeholder 4"/>
          <p:cNvSpPr>
            <a:spLocks noGrp="1"/>
          </p:cNvSpPr>
          <p:nvPr>
            <p:ph type="sldNum" sz="quarter" idx="12"/>
          </p:nvPr>
        </p:nvSpPr>
        <p:spPr>
          <a:xfrm>
            <a:off x="10987790" y="6356350"/>
            <a:ext cx="366010" cy="365125"/>
          </a:xfrm>
        </p:spPr>
        <p:txBody>
          <a:bodyPr/>
          <a:lstStyle/>
          <a:p>
            <a:fld id="{D57F1E4F-1CFF-5643-939E-02111984F565}" type="slidenum">
              <a:rPr lang="en-US" sz="1600" smtClean="0">
                <a:solidFill>
                  <a:schemeClr val="tx1"/>
                </a:solidFill>
                <a:latin typeface="Arial" charset="0"/>
                <a:ea typeface="Arial" charset="0"/>
                <a:cs typeface="Arial" charset="0"/>
              </a:rPr>
              <a:t>1</a:t>
            </a:fld>
            <a:endParaRPr lang="en-US" sz="1600" dirty="0">
              <a:solidFill>
                <a:schemeClr val="tx1"/>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91C67815-0109-9848-8E15-CD0626E11539}"/>
              </a:ext>
            </a:extLst>
          </p:cNvPr>
          <p:cNvPicPr>
            <a:picLocks noChangeAspect="1"/>
          </p:cNvPicPr>
          <p:nvPr/>
        </p:nvPicPr>
        <p:blipFill>
          <a:blip r:embed="rId3"/>
          <a:stretch>
            <a:fillRect/>
          </a:stretch>
        </p:blipFill>
        <p:spPr>
          <a:xfrm>
            <a:off x="267009" y="1373455"/>
            <a:ext cx="1530040" cy="1559750"/>
          </a:xfrm>
          <a:prstGeom prst="rect">
            <a:avLst/>
          </a:prstGeom>
        </p:spPr>
      </p:pic>
    </p:spTree>
    <p:extLst>
      <p:ext uri="{BB962C8B-B14F-4D97-AF65-F5344CB8AC3E}">
        <p14:creationId xmlns:p14="http://schemas.microsoft.com/office/powerpoint/2010/main" val="137570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258247"/>
            <a:ext cx="11332564" cy="941161"/>
          </a:xfrm>
          <a:ln>
            <a:solidFill>
              <a:srgbClr val="C00000"/>
            </a:solidFill>
          </a:ln>
        </p:spPr>
        <p:txBody>
          <a:bodyPr>
            <a:normAutofit/>
          </a:bodyPr>
          <a:lstStyle/>
          <a:p>
            <a:pPr algn="ctr"/>
            <a:r>
              <a:rPr lang="en-US" sz="5400" b="1">
                <a:latin typeface="Arial" charset="0"/>
                <a:ea typeface="Arial" charset="0"/>
                <a:cs typeface="Arial" charset="0"/>
              </a:rPr>
              <a:t>STEP 2: PACK A BC BACKPACK</a:t>
            </a:r>
          </a:p>
        </p:txBody>
      </p:sp>
      <p:sp>
        <p:nvSpPr>
          <p:cNvPr id="3" name="Content Placeholder 2"/>
          <p:cNvSpPr>
            <a:spLocks noGrp="1"/>
          </p:cNvSpPr>
          <p:nvPr>
            <p:ph sz="half" idx="1"/>
          </p:nvPr>
        </p:nvSpPr>
        <p:spPr>
          <a:xfrm>
            <a:off x="269823" y="1306286"/>
            <a:ext cx="4856813" cy="5214435"/>
          </a:xfrm>
          <a:ln>
            <a:noFill/>
          </a:ln>
        </p:spPr>
        <p:txBody>
          <a:bodyPr>
            <a:normAutofit fontScale="85000" lnSpcReduction="20000"/>
          </a:bodyPr>
          <a:lstStyle/>
          <a:p>
            <a:r>
              <a:rPr lang="en-US" sz="4400">
                <a:latin typeface="Arial" charset="0"/>
                <a:ea typeface="Arial" charset="0"/>
                <a:cs typeface="Arial" charset="0"/>
              </a:rPr>
              <a:t>Flashlight / headlamp</a:t>
            </a:r>
          </a:p>
          <a:p>
            <a:r>
              <a:rPr lang="en-US" sz="4400">
                <a:latin typeface="Arial" charset="0"/>
                <a:ea typeface="Arial" charset="0"/>
                <a:cs typeface="Arial" charset="0"/>
              </a:rPr>
              <a:t>2-way radio &amp; instructions</a:t>
            </a:r>
          </a:p>
          <a:p>
            <a:r>
              <a:rPr lang="en-US" sz="4400">
                <a:latin typeface="Arial" charset="0"/>
                <a:ea typeface="Arial" charset="0"/>
                <a:cs typeface="Arial" charset="0"/>
              </a:rPr>
              <a:t>Batteries</a:t>
            </a:r>
          </a:p>
          <a:p>
            <a:r>
              <a:rPr lang="en-US" sz="4400">
                <a:latin typeface="Arial" charset="0"/>
                <a:ea typeface="Arial" charset="0"/>
                <a:cs typeface="Arial" charset="0"/>
              </a:rPr>
              <a:t>Water &amp; energy bar</a:t>
            </a:r>
          </a:p>
          <a:p>
            <a:r>
              <a:rPr lang="en-US" sz="4400">
                <a:latin typeface="Arial" charset="0"/>
                <a:ea typeface="Arial" charset="0"/>
                <a:cs typeface="Arial" charset="0"/>
              </a:rPr>
              <a:t>Pen, marker &amp; notepad</a:t>
            </a:r>
          </a:p>
          <a:p>
            <a:r>
              <a:rPr lang="en-US" sz="4400">
                <a:latin typeface="Arial" charset="0"/>
                <a:ea typeface="Arial" charset="0"/>
                <a:cs typeface="Arial" charset="0"/>
              </a:rPr>
              <a:t>Gloves (latex &amp; heavy)</a:t>
            </a:r>
          </a:p>
          <a:p>
            <a:r>
              <a:rPr lang="en-US" sz="4400">
                <a:latin typeface="Arial" charset="0"/>
                <a:ea typeface="Arial" charset="0"/>
                <a:cs typeface="Arial" charset="0"/>
              </a:rPr>
              <a:t>Small first aid kit</a:t>
            </a:r>
          </a:p>
        </p:txBody>
      </p:sp>
      <p:sp>
        <p:nvSpPr>
          <p:cNvPr id="4" name="Content Placeholder 3"/>
          <p:cNvSpPr>
            <a:spLocks noGrp="1"/>
          </p:cNvSpPr>
          <p:nvPr>
            <p:ph sz="half" idx="2"/>
          </p:nvPr>
        </p:nvSpPr>
        <p:spPr>
          <a:xfrm>
            <a:off x="5572125" y="1306286"/>
            <a:ext cx="5865370" cy="5214435"/>
          </a:xfrm>
          <a:ln>
            <a:noFill/>
          </a:ln>
        </p:spPr>
        <p:txBody>
          <a:bodyPr>
            <a:normAutofit fontScale="85000" lnSpcReduction="20000"/>
          </a:bodyPr>
          <a:lstStyle/>
          <a:p>
            <a:r>
              <a:rPr lang="en-US" sz="4000">
                <a:latin typeface="Arial" charset="0"/>
                <a:ea typeface="Arial" charset="0"/>
                <a:cs typeface="Arial" charset="0"/>
              </a:rPr>
              <a:t>BC resident information print-out</a:t>
            </a:r>
          </a:p>
          <a:p>
            <a:r>
              <a:rPr lang="en-US" sz="4000">
                <a:latin typeface="Arial" charset="0"/>
                <a:ea typeface="Arial" charset="0"/>
                <a:cs typeface="Arial" charset="0"/>
              </a:rPr>
              <a:t>Emergency contact numbers</a:t>
            </a:r>
          </a:p>
          <a:p>
            <a:r>
              <a:rPr lang="en-US" sz="4000">
                <a:latin typeface="Arial" charset="0"/>
                <a:ea typeface="Arial" charset="0"/>
                <a:cs typeface="Arial" charset="0"/>
              </a:rPr>
              <a:t>Map of the block &amp; the hill showing evacuation routes</a:t>
            </a:r>
          </a:p>
          <a:p>
            <a:r>
              <a:rPr lang="en-US" sz="4000">
                <a:latin typeface="Arial" charset="0"/>
                <a:ea typeface="Arial" charset="0"/>
                <a:cs typeface="Arial" charset="0"/>
              </a:rPr>
              <a:t>Assessment forms</a:t>
            </a:r>
          </a:p>
          <a:p>
            <a:r>
              <a:rPr lang="en-US" sz="4000">
                <a:latin typeface="Arial" charset="0"/>
                <a:ea typeface="Arial" charset="0"/>
                <a:cs typeface="Arial" charset="0"/>
              </a:rPr>
              <a:t>BC Vest &amp; helmet</a:t>
            </a:r>
          </a:p>
          <a:p>
            <a:r>
              <a:rPr lang="en-US" sz="4000">
                <a:latin typeface="Arial" charset="0"/>
                <a:ea typeface="Arial" charset="0"/>
                <a:cs typeface="Arial" charset="0"/>
              </a:rPr>
              <a:t>Duct tape</a:t>
            </a:r>
          </a:p>
        </p:txBody>
      </p:sp>
      <p:sp>
        <p:nvSpPr>
          <p:cNvPr id="5" name="Slide Number Placeholder 4"/>
          <p:cNvSpPr>
            <a:spLocks noGrp="1"/>
          </p:cNvSpPr>
          <p:nvPr>
            <p:ph type="sldNum" sz="quarter" idx="12"/>
          </p:nvPr>
        </p:nvSpPr>
        <p:spPr>
          <a:xfrm>
            <a:off x="11047750" y="6356350"/>
            <a:ext cx="306049" cy="365125"/>
          </a:xfrm>
        </p:spPr>
        <p:txBody>
          <a:bodyPr/>
          <a:lstStyle/>
          <a:p>
            <a:fld id="{D57F1E4F-1CFF-5643-939E-02111984F565}" type="slidenum">
              <a:rPr lang="en-US" sz="1600" smtClean="0">
                <a:solidFill>
                  <a:schemeClr val="tx1"/>
                </a:solidFill>
                <a:latin typeface="Arial" charset="0"/>
                <a:ea typeface="Arial" charset="0"/>
                <a:cs typeface="Arial" charset="0"/>
              </a:rPr>
              <a:t>10</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7488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622"/>
            <a:ext cx="12192000" cy="881783"/>
          </a:xfrm>
          <a:ln>
            <a:solidFill>
              <a:srgbClr val="C00000"/>
            </a:solidFill>
          </a:ln>
        </p:spPr>
        <p:txBody>
          <a:bodyPr>
            <a:noAutofit/>
          </a:bodyPr>
          <a:lstStyle/>
          <a:p>
            <a:r>
              <a:rPr lang="en-US" sz="4800" b="1">
                <a:latin typeface="Arial" charset="0"/>
                <a:ea typeface="Arial" charset="0"/>
                <a:cs typeface="Arial" charset="0"/>
              </a:rPr>
              <a:t>STEP 3: PREPARE &amp; GET EDUCATED</a:t>
            </a:r>
          </a:p>
        </p:txBody>
      </p:sp>
      <p:sp>
        <p:nvSpPr>
          <p:cNvPr id="3" name="Content Placeholder 2"/>
          <p:cNvSpPr>
            <a:spLocks noGrp="1"/>
          </p:cNvSpPr>
          <p:nvPr>
            <p:ph sz="half" idx="1"/>
          </p:nvPr>
        </p:nvSpPr>
        <p:spPr>
          <a:xfrm>
            <a:off x="164892" y="1187532"/>
            <a:ext cx="6385810" cy="5543052"/>
          </a:xfrm>
          <a:ln>
            <a:noFill/>
          </a:ln>
        </p:spPr>
        <p:txBody>
          <a:bodyPr>
            <a:noAutofit/>
          </a:bodyPr>
          <a:lstStyle/>
          <a:p>
            <a:r>
              <a:rPr lang="en-US">
                <a:latin typeface="Arial" charset="0"/>
                <a:ea typeface="Arial" charset="0"/>
                <a:cs typeface="Arial" charset="0"/>
              </a:rPr>
              <a:t>Sign up for </a:t>
            </a:r>
            <a:r>
              <a:rPr lang="en-US" err="1">
                <a:latin typeface="Arial" charset="0"/>
                <a:ea typeface="Arial" charset="0"/>
                <a:cs typeface="Arial" charset="0"/>
              </a:rPr>
              <a:t>Marin.org</a:t>
            </a:r>
            <a:r>
              <a:rPr lang="en-US">
                <a:latin typeface="Arial" charset="0"/>
                <a:ea typeface="Arial" charset="0"/>
                <a:cs typeface="Arial" charset="0"/>
              </a:rPr>
              <a:t> alerts:</a:t>
            </a:r>
          </a:p>
          <a:p>
            <a:pPr marL="0" indent="0">
              <a:buNone/>
            </a:pPr>
            <a:r>
              <a:rPr lang="en-US">
                <a:latin typeface="Arial" charset="0"/>
                <a:ea typeface="Arial" charset="0"/>
                <a:cs typeface="Arial" charset="0"/>
                <a:hlinkClick r:id="rId2"/>
              </a:rPr>
              <a:t>https://www.marinsheriff.org/services/emergency-services/alert-marin</a:t>
            </a:r>
            <a:endParaRPr lang="en-US">
              <a:latin typeface="Arial" charset="0"/>
              <a:ea typeface="Arial" charset="0"/>
              <a:cs typeface="Arial" charset="0"/>
            </a:endParaRPr>
          </a:p>
          <a:p>
            <a:r>
              <a:rPr lang="en-US">
                <a:latin typeface="Arial" charset="0"/>
                <a:ea typeface="Arial" charset="0"/>
                <a:cs typeface="Arial" charset="0"/>
              </a:rPr>
              <a:t>Sign up for </a:t>
            </a:r>
            <a:r>
              <a:rPr lang="en-US" err="1">
                <a:latin typeface="Arial" charset="0"/>
                <a:ea typeface="Arial" charset="0"/>
                <a:cs typeface="Arial" charset="0"/>
              </a:rPr>
              <a:t>Nixle</a:t>
            </a:r>
            <a:r>
              <a:rPr lang="en-US">
                <a:latin typeface="Arial" charset="0"/>
                <a:ea typeface="Arial" charset="0"/>
                <a:cs typeface="Arial" charset="0"/>
              </a:rPr>
              <a:t> alerts:</a:t>
            </a:r>
          </a:p>
          <a:p>
            <a:pPr marL="0" indent="0">
              <a:buNone/>
            </a:pPr>
            <a:r>
              <a:rPr lang="en-US">
                <a:latin typeface="Arial" charset="0"/>
                <a:ea typeface="Arial" charset="0"/>
                <a:cs typeface="Arial" charset="0"/>
                <a:hlinkClick r:id="rId3"/>
              </a:rPr>
              <a:t>https://local.nixle.com/city/ca/</a:t>
            </a:r>
            <a:endParaRPr lang="en-US">
              <a:latin typeface="Arial" charset="0"/>
              <a:ea typeface="Arial" charset="0"/>
              <a:cs typeface="Arial" charset="0"/>
            </a:endParaRPr>
          </a:p>
          <a:p>
            <a:r>
              <a:rPr lang="en-US">
                <a:latin typeface="Arial" charset="0"/>
                <a:ea typeface="Arial" charset="0"/>
                <a:cs typeface="Arial" charset="0"/>
              </a:rPr>
              <a:t>Walk your block, know the entrance and exist points of the homes in your block</a:t>
            </a:r>
          </a:p>
          <a:p>
            <a:r>
              <a:rPr lang="en-US">
                <a:latin typeface="Arial" charset="0"/>
                <a:ea typeface="Arial" charset="0"/>
                <a:cs typeface="Arial" charset="0"/>
              </a:rPr>
              <a:t>Find and become familiar with the evacuation routes nearest to your block and take note of any unusual barriers or obstacles to evacuation</a:t>
            </a:r>
          </a:p>
        </p:txBody>
      </p:sp>
      <p:sp>
        <p:nvSpPr>
          <p:cNvPr id="4" name="Content Placeholder 3"/>
          <p:cNvSpPr>
            <a:spLocks noGrp="1"/>
          </p:cNvSpPr>
          <p:nvPr>
            <p:ph sz="half" idx="2"/>
          </p:nvPr>
        </p:nvSpPr>
        <p:spPr>
          <a:xfrm>
            <a:off x="6835514" y="1187531"/>
            <a:ext cx="5171607" cy="5333190"/>
          </a:xfrm>
          <a:ln>
            <a:noFill/>
          </a:ln>
        </p:spPr>
        <p:txBody>
          <a:bodyPr>
            <a:noAutofit/>
          </a:bodyPr>
          <a:lstStyle/>
          <a:p>
            <a:r>
              <a:rPr lang="en-US" sz="2600">
                <a:latin typeface="Arial" charset="0"/>
                <a:ea typeface="Arial" charset="0"/>
                <a:cs typeface="Arial" charset="0"/>
              </a:rPr>
              <a:t>Study a map of the hill and of your block and review your designated area carefully:</a:t>
            </a:r>
          </a:p>
          <a:p>
            <a:pPr marL="0" indent="0">
              <a:buNone/>
            </a:pPr>
            <a:r>
              <a:rPr lang="en-US" sz="2600">
                <a:latin typeface="Arial" charset="0"/>
                <a:ea typeface="Arial" charset="0"/>
                <a:cs typeface="Arial" charset="0"/>
                <a:hlinkClick r:id="rId4"/>
              </a:rPr>
              <a:t>https://www.google.com/maps</a:t>
            </a:r>
          </a:p>
          <a:p>
            <a:pPr marL="0" indent="0">
              <a:buNone/>
            </a:pPr>
            <a:r>
              <a:rPr lang="en-US" sz="2600">
                <a:latin typeface="Arial" charset="0"/>
                <a:ea typeface="Arial" charset="0"/>
                <a:cs typeface="Arial" charset="0"/>
                <a:hlinkClick r:id="rId4"/>
              </a:rPr>
              <a:t>https://nextdoor.com/neighborhood/christmastreehill--corte-madera--ca/</a:t>
            </a:r>
            <a:endParaRPr lang="en-US" sz="2600">
              <a:latin typeface="Arial" charset="0"/>
              <a:ea typeface="Arial" charset="0"/>
              <a:cs typeface="Arial" charset="0"/>
            </a:endParaRPr>
          </a:p>
          <a:p>
            <a:r>
              <a:rPr lang="en-US" sz="2600">
                <a:latin typeface="Arial" charset="0"/>
                <a:ea typeface="Arial" charset="0"/>
                <a:cs typeface="Arial" charset="0"/>
              </a:rPr>
              <a:t>Try your best to attend CERT or other emergency preparedness and response training:</a:t>
            </a:r>
          </a:p>
          <a:p>
            <a:pPr marL="0" indent="0">
              <a:buNone/>
            </a:pPr>
            <a:r>
              <a:rPr lang="en-US" sz="2600">
                <a:latin typeface="Arial" charset="0"/>
                <a:ea typeface="Arial" charset="0"/>
                <a:cs typeface="Arial" charset="0"/>
                <a:hlinkClick r:id="rId5"/>
              </a:rPr>
              <a:t>https://readymarin.org/calendar/</a:t>
            </a:r>
            <a:endParaRPr lang="en-US" sz="2600">
              <a:latin typeface="Arial" charset="0"/>
              <a:ea typeface="Arial" charset="0"/>
              <a:cs typeface="Arial" charset="0"/>
            </a:endParaRPr>
          </a:p>
          <a:p>
            <a:pPr marL="0" indent="0">
              <a:buNone/>
            </a:pPr>
            <a:r>
              <a:rPr lang="en-US" sz="2600">
                <a:latin typeface="Arial" charset="0"/>
                <a:ea typeface="Arial" charset="0"/>
                <a:cs typeface="Arial" charset="0"/>
                <a:hlinkClick r:id="rId6"/>
              </a:rPr>
              <a:t>https://training.fema.gov</a:t>
            </a:r>
            <a:endParaRPr lang="en-US" sz="2600">
              <a:latin typeface="Arial" charset="0"/>
              <a:ea typeface="Arial" charset="0"/>
              <a:cs typeface="Arial" charset="0"/>
            </a:endParaRPr>
          </a:p>
          <a:p>
            <a:pPr marL="0" indent="0">
              <a:buNone/>
            </a:pPr>
            <a:endParaRPr lang="en-US" sz="2600">
              <a:latin typeface="Arial" charset="0"/>
              <a:ea typeface="Arial" charset="0"/>
              <a:cs typeface="Arial" charset="0"/>
            </a:endParaRPr>
          </a:p>
          <a:p>
            <a:pPr marL="0" indent="0">
              <a:buNone/>
            </a:pPr>
            <a:endParaRPr lang="en-US" sz="2600">
              <a:latin typeface="Arial" charset="0"/>
              <a:ea typeface="Arial" charset="0"/>
              <a:cs typeface="Arial" charset="0"/>
            </a:endParaRPr>
          </a:p>
          <a:p>
            <a:pPr marL="0" indent="0">
              <a:buNone/>
            </a:pPr>
            <a:endParaRPr lang="en-US" sz="2600">
              <a:latin typeface="Arial" charset="0"/>
              <a:ea typeface="Arial" charset="0"/>
              <a:cs typeface="Arial" charset="0"/>
            </a:endParaRPr>
          </a:p>
          <a:p>
            <a:pPr marL="0" indent="0">
              <a:buNone/>
            </a:pPr>
            <a:endParaRPr lang="en-US" sz="2600">
              <a:latin typeface="Arial" charset="0"/>
              <a:ea typeface="Arial" charset="0"/>
              <a:cs typeface="Arial" charset="0"/>
            </a:endParaRPr>
          </a:p>
        </p:txBody>
      </p:sp>
      <p:sp>
        <p:nvSpPr>
          <p:cNvPr id="5" name="Slide Number Placeholder 4"/>
          <p:cNvSpPr>
            <a:spLocks noGrp="1"/>
          </p:cNvSpPr>
          <p:nvPr>
            <p:ph type="sldNum" sz="quarter" idx="12"/>
          </p:nvPr>
        </p:nvSpPr>
        <p:spPr>
          <a:xfrm>
            <a:off x="10987790" y="6356350"/>
            <a:ext cx="494676" cy="374234"/>
          </a:xfrm>
        </p:spPr>
        <p:txBody>
          <a:bodyPr/>
          <a:lstStyle/>
          <a:p>
            <a:fld id="{D57F1E4F-1CFF-5643-939E-02111984F565}" type="slidenum">
              <a:rPr lang="en-US" sz="1600" smtClean="0">
                <a:solidFill>
                  <a:schemeClr val="tx1"/>
                </a:solidFill>
                <a:latin typeface="Arial" charset="0"/>
                <a:ea typeface="Arial" charset="0"/>
                <a:cs typeface="Arial" charset="0"/>
              </a:rPr>
              <a:t>11</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15685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12192001" cy="1767839"/>
          </a:xfrm>
          <a:ln>
            <a:solidFill>
              <a:srgbClr val="C00000"/>
            </a:solidFill>
          </a:ln>
        </p:spPr>
        <p:txBody>
          <a:bodyPr>
            <a:noAutofit/>
          </a:bodyPr>
          <a:lstStyle/>
          <a:p>
            <a:r>
              <a:rPr lang="en-US" sz="4000" b="1">
                <a:latin typeface="Arial" charset="0"/>
                <a:ea typeface="Arial" charset="0"/>
                <a:cs typeface="Arial" charset="0"/>
              </a:rPr>
              <a:t>STEP 4: PREPARE FOR YOUR MEET &amp; GREET SESSIONS WITH THE RESIDENTS IN YOUR BLOCK</a:t>
            </a:r>
          </a:p>
        </p:txBody>
      </p:sp>
      <p:sp>
        <p:nvSpPr>
          <p:cNvPr id="3" name="Content Placeholder 2"/>
          <p:cNvSpPr>
            <a:spLocks noGrp="1"/>
          </p:cNvSpPr>
          <p:nvPr>
            <p:ph sz="half" idx="1"/>
          </p:nvPr>
        </p:nvSpPr>
        <p:spPr>
          <a:xfrm>
            <a:off x="243840" y="2133601"/>
            <a:ext cx="5775960" cy="4404360"/>
          </a:xfrm>
        </p:spPr>
        <p:txBody>
          <a:bodyPr/>
          <a:lstStyle/>
          <a:p>
            <a:pPr marL="0" indent="0">
              <a:buNone/>
            </a:pPr>
            <a:r>
              <a:rPr lang="en-US" b="1">
                <a:latin typeface="Arial" charset="0"/>
                <a:ea typeface="Arial" charset="0"/>
                <a:cs typeface="Arial" charset="0"/>
              </a:rPr>
              <a:t>Using a method that best suits you:</a:t>
            </a:r>
          </a:p>
          <a:p>
            <a:r>
              <a:rPr lang="en-US">
                <a:latin typeface="Arial" charset="0"/>
                <a:ea typeface="Arial" charset="0"/>
                <a:cs typeface="Arial" charset="0"/>
              </a:rPr>
              <a:t>Make arrangements to visit each home in your block at a designated time.</a:t>
            </a:r>
          </a:p>
          <a:p>
            <a:r>
              <a:rPr lang="en-US">
                <a:latin typeface="Arial" charset="0"/>
                <a:ea typeface="Arial" charset="0"/>
                <a:cs typeface="Arial" charset="0"/>
              </a:rPr>
              <a:t>Prepare a package for each resident (Get Ready checklist, blood stop kit, resource guide, map of the hill with evacuation routes, etc.).</a:t>
            </a:r>
          </a:p>
        </p:txBody>
      </p:sp>
      <p:sp>
        <p:nvSpPr>
          <p:cNvPr id="4" name="Content Placeholder 3"/>
          <p:cNvSpPr>
            <a:spLocks noGrp="1"/>
          </p:cNvSpPr>
          <p:nvPr>
            <p:ph sz="half" idx="2"/>
          </p:nvPr>
        </p:nvSpPr>
        <p:spPr>
          <a:xfrm>
            <a:off x="6172200" y="2133601"/>
            <a:ext cx="5684520" cy="4404360"/>
          </a:xfrm>
        </p:spPr>
        <p:txBody>
          <a:bodyPr/>
          <a:lstStyle/>
          <a:p>
            <a:r>
              <a:rPr lang="en-US">
                <a:latin typeface="Arial" charset="0"/>
                <a:ea typeface="Arial" charset="0"/>
                <a:cs typeface="Arial" charset="0"/>
              </a:rPr>
              <a:t>Practice your presentation before your first meeting.</a:t>
            </a:r>
          </a:p>
          <a:p>
            <a:r>
              <a:rPr lang="en-US">
                <a:latin typeface="Arial" charset="0"/>
                <a:ea typeface="Arial" charset="0"/>
                <a:cs typeface="Arial" charset="0"/>
              </a:rPr>
              <a:t>Prepare a clip board with the necessary forms.</a:t>
            </a:r>
          </a:p>
          <a:p>
            <a:r>
              <a:rPr lang="en-US">
                <a:latin typeface="Arial" charset="0"/>
                <a:ea typeface="Arial" charset="0"/>
                <a:cs typeface="Arial" charset="0"/>
              </a:rPr>
              <a:t>Have a photo ID with you.</a:t>
            </a:r>
          </a:p>
          <a:p>
            <a:r>
              <a:rPr lang="en-US">
                <a:latin typeface="Arial" charset="0"/>
                <a:ea typeface="Arial" charset="0"/>
                <a:cs typeface="Arial" charset="0"/>
              </a:rPr>
              <a:t>Take your back pack and vest with you so that residents can see what tools you will use and how they can identify you.</a:t>
            </a:r>
          </a:p>
          <a:p>
            <a:endParaRPr lang="en-US">
              <a:latin typeface="Arial" charset="0"/>
              <a:ea typeface="Arial" charset="0"/>
              <a:cs typeface="Arial" charset="0"/>
            </a:endParaRPr>
          </a:p>
        </p:txBody>
      </p:sp>
      <p:sp>
        <p:nvSpPr>
          <p:cNvPr id="5" name="Slide Number Placeholder 4"/>
          <p:cNvSpPr>
            <a:spLocks noGrp="1"/>
          </p:cNvSpPr>
          <p:nvPr>
            <p:ph type="sldNum" sz="quarter" idx="12"/>
          </p:nvPr>
        </p:nvSpPr>
        <p:spPr>
          <a:xfrm>
            <a:off x="10628026" y="6356350"/>
            <a:ext cx="725774" cy="365125"/>
          </a:xfrm>
        </p:spPr>
        <p:txBody>
          <a:bodyPr/>
          <a:lstStyle/>
          <a:p>
            <a:fld id="{D57F1E4F-1CFF-5643-939E-02111984F565}" type="slidenum">
              <a:rPr lang="en-US" sz="1600" smtClean="0">
                <a:solidFill>
                  <a:schemeClr val="tx1"/>
                </a:solidFill>
                <a:latin typeface="Arial" charset="0"/>
                <a:ea typeface="Arial" charset="0"/>
                <a:cs typeface="Arial" charset="0"/>
              </a:rPr>
              <a:t>12</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05086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12065"/>
            <a:ext cx="11521440" cy="1642744"/>
          </a:xfrm>
          <a:ln>
            <a:solidFill>
              <a:srgbClr val="C00000"/>
            </a:solidFill>
          </a:ln>
        </p:spPr>
        <p:txBody>
          <a:bodyPr>
            <a:noAutofit/>
          </a:bodyPr>
          <a:lstStyle/>
          <a:p>
            <a:r>
              <a:rPr lang="en-US" sz="5400" b="1" dirty="0">
                <a:latin typeface="Arial" charset="0"/>
                <a:ea typeface="Arial" charset="0"/>
                <a:cs typeface="Arial" charset="0"/>
              </a:rPr>
              <a:t>STEP 5: CONDUCT YOUR MEET &amp; GREET SESSIONS</a:t>
            </a:r>
          </a:p>
        </p:txBody>
      </p:sp>
      <p:sp>
        <p:nvSpPr>
          <p:cNvPr id="3" name="Content Placeholder 2"/>
          <p:cNvSpPr>
            <a:spLocks noGrp="1"/>
          </p:cNvSpPr>
          <p:nvPr>
            <p:ph sz="half" idx="1"/>
          </p:nvPr>
        </p:nvSpPr>
        <p:spPr>
          <a:xfrm>
            <a:off x="259080" y="1825624"/>
            <a:ext cx="5760720" cy="4697095"/>
          </a:xfrm>
        </p:spPr>
        <p:txBody>
          <a:bodyPr>
            <a:normAutofit fontScale="92500" lnSpcReduction="10000"/>
          </a:bodyPr>
          <a:lstStyle/>
          <a:p>
            <a:r>
              <a:rPr lang="en-US">
                <a:latin typeface="Arial" charset="0"/>
                <a:ea typeface="Arial" charset="0"/>
                <a:cs typeface="Arial" charset="0"/>
              </a:rPr>
              <a:t>Arrive on time if pre-arranged</a:t>
            </a:r>
          </a:p>
          <a:p>
            <a:r>
              <a:rPr lang="en-US">
                <a:latin typeface="Arial" charset="0"/>
                <a:ea typeface="Arial" charset="0"/>
                <a:cs typeface="Arial" charset="0"/>
              </a:rPr>
              <a:t>Introduce yourself and the CTH NRG, and give a brief overview of the NRG’s mission and purpose</a:t>
            </a:r>
          </a:p>
          <a:p>
            <a:r>
              <a:rPr lang="en-US">
                <a:latin typeface="Arial" charset="0"/>
                <a:ea typeface="Arial" charset="0"/>
                <a:cs typeface="Arial" charset="0"/>
              </a:rPr>
              <a:t>Make your presentation</a:t>
            </a:r>
          </a:p>
          <a:p>
            <a:r>
              <a:rPr lang="en-US">
                <a:latin typeface="Arial" charset="0"/>
                <a:ea typeface="Arial" charset="0"/>
                <a:cs typeface="Arial" charset="0"/>
              </a:rPr>
              <a:t>Tell the resident about the annual/bi-annual drills and explain the procedure of posting a status sign on the house after an incident</a:t>
            </a:r>
          </a:p>
          <a:p>
            <a:r>
              <a:rPr lang="en-US">
                <a:latin typeface="Arial" charset="0"/>
                <a:ea typeface="Arial" charset="0"/>
                <a:cs typeface="Arial" charset="0"/>
              </a:rPr>
              <a:t>Complete the resident/household information form with the resident(s)</a:t>
            </a:r>
          </a:p>
          <a:p>
            <a:endParaRPr lang="en-US">
              <a:latin typeface="Arial" charset="0"/>
              <a:ea typeface="Arial" charset="0"/>
              <a:cs typeface="Arial" charset="0"/>
            </a:endParaRPr>
          </a:p>
        </p:txBody>
      </p:sp>
      <p:sp>
        <p:nvSpPr>
          <p:cNvPr id="4" name="Content Placeholder 3"/>
          <p:cNvSpPr>
            <a:spLocks noGrp="1"/>
          </p:cNvSpPr>
          <p:nvPr>
            <p:ph sz="half" idx="2"/>
          </p:nvPr>
        </p:nvSpPr>
        <p:spPr>
          <a:xfrm>
            <a:off x="6172200" y="1825624"/>
            <a:ext cx="5775960" cy="4803775"/>
          </a:xfrm>
        </p:spPr>
        <p:txBody>
          <a:bodyPr>
            <a:normAutofit fontScale="92500" lnSpcReduction="10000"/>
          </a:bodyPr>
          <a:lstStyle/>
          <a:p>
            <a:r>
              <a:rPr lang="en-US">
                <a:latin typeface="Arial" charset="0"/>
                <a:ea typeface="Arial" charset="0"/>
                <a:cs typeface="Arial" charset="0"/>
              </a:rPr>
              <a:t>Invite the resident(s) to volunteer as a BC, ZC, Medical Team member, or by providing other needed assistance (like website design)</a:t>
            </a:r>
          </a:p>
          <a:p>
            <a:r>
              <a:rPr lang="en-US">
                <a:latin typeface="Arial" charset="0"/>
                <a:ea typeface="Arial" charset="0"/>
                <a:cs typeface="Arial" charset="0"/>
              </a:rPr>
              <a:t>Encourage the resident(s) to prepare adequately by viewing the referenced resources</a:t>
            </a:r>
          </a:p>
          <a:p>
            <a:r>
              <a:rPr lang="en-US">
                <a:latin typeface="Arial" charset="0"/>
                <a:ea typeface="Arial" charset="0"/>
                <a:cs typeface="Arial" charset="0"/>
              </a:rPr>
              <a:t>Encourage the resident(s) to sign up immediately for Alert Marin and </a:t>
            </a:r>
            <a:r>
              <a:rPr lang="en-US" err="1">
                <a:latin typeface="Arial" charset="0"/>
                <a:ea typeface="Arial" charset="0"/>
                <a:cs typeface="Arial" charset="0"/>
              </a:rPr>
              <a:t>Nixle</a:t>
            </a:r>
            <a:endParaRPr lang="en-US">
              <a:latin typeface="Arial" charset="0"/>
              <a:ea typeface="Arial" charset="0"/>
              <a:cs typeface="Arial" charset="0"/>
            </a:endParaRPr>
          </a:p>
          <a:p>
            <a:r>
              <a:rPr lang="en-US">
                <a:latin typeface="Arial" charset="0"/>
                <a:ea typeface="Arial" charset="0"/>
                <a:cs typeface="Arial" charset="0"/>
              </a:rPr>
              <a:t>Make sure the resident(s) know where their evacuation routes are and what the block boundaries are</a:t>
            </a:r>
          </a:p>
        </p:txBody>
      </p:sp>
      <p:sp>
        <p:nvSpPr>
          <p:cNvPr id="5" name="Slide Number Placeholder 4"/>
          <p:cNvSpPr>
            <a:spLocks noGrp="1"/>
          </p:cNvSpPr>
          <p:nvPr>
            <p:ph type="sldNum" sz="quarter" idx="12"/>
          </p:nvPr>
        </p:nvSpPr>
        <p:spPr>
          <a:xfrm>
            <a:off x="10852878" y="6356350"/>
            <a:ext cx="500921" cy="365125"/>
          </a:xfrm>
        </p:spPr>
        <p:txBody>
          <a:bodyPr/>
          <a:lstStyle/>
          <a:p>
            <a:fld id="{D57F1E4F-1CFF-5643-939E-02111984F565}" type="slidenum">
              <a:rPr lang="en-US" sz="1600" smtClean="0">
                <a:solidFill>
                  <a:schemeClr val="tx1"/>
                </a:solidFill>
                <a:latin typeface="Arial" charset="0"/>
                <a:ea typeface="Arial" charset="0"/>
                <a:cs typeface="Arial" charset="0"/>
              </a:rPr>
              <a:t>13</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6133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A55E-E1E3-D547-8568-11E163F0F5DF}"/>
              </a:ext>
            </a:extLst>
          </p:cNvPr>
          <p:cNvSpPr>
            <a:spLocks noGrp="1"/>
          </p:cNvSpPr>
          <p:nvPr>
            <p:ph type="title"/>
          </p:nvPr>
        </p:nvSpPr>
        <p:spPr>
          <a:xfrm>
            <a:off x="498763" y="365125"/>
            <a:ext cx="11055927" cy="1325563"/>
          </a:xfrm>
          <a:ln>
            <a:solidFill>
              <a:srgbClr val="C00000"/>
            </a:solidFill>
          </a:ln>
        </p:spPr>
        <p:txBody>
          <a:bodyPr/>
          <a:lstStyle/>
          <a:p>
            <a:r>
              <a:rPr lang="en-US" b="1" dirty="0">
                <a:latin typeface="Arial" panose="020B0604020202020204" pitchFamily="34" charset="0"/>
                <a:cs typeface="Arial" panose="020B0604020202020204" pitchFamily="34" charset="0"/>
              </a:rPr>
              <a:t>IF YOU CANNOT MEET PERSONALLY WITH RESIDENTS ….</a:t>
            </a:r>
          </a:p>
        </p:txBody>
      </p:sp>
      <p:sp>
        <p:nvSpPr>
          <p:cNvPr id="3" name="Content Placeholder 2">
            <a:extLst>
              <a:ext uri="{FF2B5EF4-FFF2-40B4-BE49-F238E27FC236}">
                <a16:creationId xmlns:a16="http://schemas.microsoft.com/office/drawing/2014/main" id="{89A3269B-4261-9943-AA54-968410F7F914}"/>
              </a:ext>
            </a:extLst>
          </p:cNvPr>
          <p:cNvSpPr>
            <a:spLocks noGrp="1"/>
          </p:cNvSpPr>
          <p:nvPr>
            <p:ph sz="half" idx="1"/>
          </p:nvPr>
        </p:nvSpPr>
        <p:spPr>
          <a:xfrm>
            <a:off x="498763" y="1825625"/>
            <a:ext cx="5521037" cy="4351338"/>
          </a:xfrm>
        </p:spPr>
        <p:txBody>
          <a:bodyPr>
            <a:normAutofit/>
          </a:bodyPr>
          <a:lstStyle/>
          <a:p>
            <a:r>
              <a:rPr lang="en-US" dirty="0">
                <a:latin typeface="Arial" panose="020B0604020202020204" pitchFamily="34" charset="0"/>
                <a:cs typeface="Arial" panose="020B0604020202020204" pitchFamily="34" charset="0"/>
              </a:rPr>
              <a:t>Obtain resident outreach letters from Soren Jensen (also available on the website for downloading) for mailbox distribution, along with:</a:t>
            </a:r>
          </a:p>
          <a:p>
            <a:r>
              <a:rPr lang="en-US" dirty="0">
                <a:latin typeface="Arial" panose="020B0604020202020204" pitchFamily="34" charset="0"/>
                <a:cs typeface="Arial" panose="020B0604020202020204" pitchFamily="34" charset="0"/>
              </a:rPr>
              <a:t>OK/HELP sign</a:t>
            </a:r>
          </a:p>
          <a:p>
            <a:r>
              <a:rPr lang="en-US" dirty="0">
                <a:latin typeface="Arial" panose="020B0604020202020204" pitchFamily="34" charset="0"/>
                <a:cs typeface="Arial" panose="020B0604020202020204" pitchFamily="34" charset="0"/>
              </a:rPr>
              <a:t>Stop bleeding kit</a:t>
            </a:r>
          </a:p>
          <a:p>
            <a:pPr marL="0" indent="0">
              <a:buNone/>
            </a:pPr>
            <a:r>
              <a:rPr lang="en-US" dirty="0">
                <a:latin typeface="Arial" panose="020B0604020202020204" pitchFamily="34" charset="0"/>
                <a:cs typeface="Arial" panose="020B0604020202020204" pitchFamily="34" charset="0"/>
              </a:rPr>
              <a:t>A volunteer application form and Resident Information form is attached to the letter </a:t>
            </a:r>
          </a:p>
        </p:txBody>
      </p:sp>
      <p:sp>
        <p:nvSpPr>
          <p:cNvPr id="4" name="Content Placeholder 3">
            <a:extLst>
              <a:ext uri="{FF2B5EF4-FFF2-40B4-BE49-F238E27FC236}">
                <a16:creationId xmlns:a16="http://schemas.microsoft.com/office/drawing/2014/main" id="{A0C6A1C7-60F4-BB44-A0D1-3D2F56D30238}"/>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Deliver the letters and other items to the residents in your block. If after 2 weeks you have had no response from one or more residents, send them a reminder letter (these can also be obtained from Soren, or downloaded from the website).</a:t>
            </a:r>
          </a:p>
        </p:txBody>
      </p:sp>
      <p:sp>
        <p:nvSpPr>
          <p:cNvPr id="5" name="Slide Number Placeholder 4">
            <a:extLst>
              <a:ext uri="{FF2B5EF4-FFF2-40B4-BE49-F238E27FC236}">
                <a16:creationId xmlns:a16="http://schemas.microsoft.com/office/drawing/2014/main" id="{60D71211-D8F5-BE45-9490-451258FB0470}"/>
              </a:ext>
            </a:extLst>
          </p:cNvPr>
          <p:cNvSpPr>
            <a:spLocks noGrp="1"/>
          </p:cNvSpPr>
          <p:nvPr>
            <p:ph type="sldNum" sz="quarter" idx="12"/>
          </p:nvPr>
        </p:nvSpPr>
        <p:spPr/>
        <p:txBody>
          <a:bodyPr/>
          <a:lstStyle/>
          <a:p>
            <a:fld id="{D57F1E4F-1CFF-5643-939E-02111984F565}" type="slidenum">
              <a:rPr lang="en-US" smtClean="0"/>
              <a:t>14</a:t>
            </a:fld>
            <a:endParaRPr lang="en-US"/>
          </a:p>
        </p:txBody>
      </p:sp>
    </p:spTree>
    <p:extLst>
      <p:ext uri="{BB962C8B-B14F-4D97-AF65-F5344CB8AC3E}">
        <p14:creationId xmlns:p14="http://schemas.microsoft.com/office/powerpoint/2010/main" val="270466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8240"/>
          </a:xfrm>
          <a:ln>
            <a:solidFill>
              <a:srgbClr val="C00000"/>
            </a:solidFill>
          </a:ln>
        </p:spPr>
        <p:txBody>
          <a:bodyPr>
            <a:noAutofit/>
          </a:bodyPr>
          <a:lstStyle/>
          <a:p>
            <a:pPr algn="ctr"/>
            <a:r>
              <a:rPr lang="en-US" sz="4600" b="1">
                <a:latin typeface="Arial" charset="0"/>
                <a:ea typeface="Arial" charset="0"/>
                <a:cs typeface="Arial" charset="0"/>
              </a:rPr>
              <a:t>STEP 6: UPDATE THE BLOCK DATA BASE </a:t>
            </a:r>
          </a:p>
        </p:txBody>
      </p:sp>
      <p:sp>
        <p:nvSpPr>
          <p:cNvPr id="3" name="Content Placeholder 2"/>
          <p:cNvSpPr>
            <a:spLocks noGrp="1"/>
          </p:cNvSpPr>
          <p:nvPr>
            <p:ph idx="1"/>
          </p:nvPr>
        </p:nvSpPr>
        <p:spPr>
          <a:xfrm>
            <a:off x="304800" y="1280160"/>
            <a:ext cx="11475720" cy="5257800"/>
          </a:xfrm>
        </p:spPr>
        <p:txBody>
          <a:bodyPr>
            <a:noAutofit/>
          </a:bodyPr>
          <a:lstStyle/>
          <a:p>
            <a:pPr marL="0" indent="0">
              <a:buNone/>
            </a:pPr>
            <a:r>
              <a:rPr lang="en-US" sz="3800" dirty="0">
                <a:latin typeface="Arial" charset="0"/>
                <a:ea typeface="Arial" charset="0"/>
                <a:cs typeface="Arial" charset="0"/>
              </a:rPr>
              <a:t>After each resident meet and greet session or upon receipt of resident information forms, update the block resident data base &amp; forward a copy of the resident/household information sheet to Cinda van </a:t>
            </a:r>
            <a:r>
              <a:rPr lang="en-US" sz="3800" dirty="0" err="1">
                <a:latin typeface="Arial" charset="0"/>
                <a:ea typeface="Arial" charset="0"/>
                <a:cs typeface="Arial" charset="0"/>
              </a:rPr>
              <a:t>Lierop</a:t>
            </a:r>
            <a:r>
              <a:rPr lang="en-US" sz="3800" dirty="0">
                <a:latin typeface="Arial" charset="0"/>
                <a:ea typeface="Arial" charset="0"/>
                <a:cs typeface="Arial" charset="0"/>
              </a:rPr>
              <a:t> at </a:t>
            </a:r>
            <a:r>
              <a:rPr lang="en-US" sz="3800" dirty="0">
                <a:latin typeface="Arial" charset="0"/>
                <a:ea typeface="Arial" charset="0"/>
                <a:cs typeface="Arial" charset="0"/>
                <a:hlinkClick r:id="rId2"/>
              </a:rPr>
              <a:t>CTHNRG@gmail.com</a:t>
            </a:r>
            <a:r>
              <a:rPr lang="en-US" sz="3800" dirty="0">
                <a:latin typeface="Arial" charset="0"/>
                <a:ea typeface="Arial" charset="0"/>
                <a:cs typeface="Arial" charset="0"/>
              </a:rPr>
              <a:t> so that the central data base can be updated. The data base must also be updated whenever a new resident moves in to the block, moves/ leaves the block, or whenever any residents important household information changes.</a:t>
            </a:r>
          </a:p>
          <a:p>
            <a:pPr marL="0" indent="0">
              <a:buNone/>
            </a:pPr>
            <a:r>
              <a:rPr lang="en-US" b="1" dirty="0">
                <a:solidFill>
                  <a:srgbClr val="C00000"/>
                </a:solidFill>
                <a:latin typeface="Arial" charset="0"/>
                <a:ea typeface="Arial" charset="0"/>
                <a:cs typeface="Arial" charset="0"/>
              </a:rPr>
              <a:t>The resident data base spreadsheet can be found on the website</a:t>
            </a:r>
          </a:p>
        </p:txBody>
      </p:sp>
      <p:sp>
        <p:nvSpPr>
          <p:cNvPr id="4" name="Slide Number Placeholder 3"/>
          <p:cNvSpPr>
            <a:spLocks noGrp="1"/>
          </p:cNvSpPr>
          <p:nvPr>
            <p:ph type="sldNum" sz="quarter" idx="12"/>
          </p:nvPr>
        </p:nvSpPr>
        <p:spPr>
          <a:xfrm>
            <a:off x="10672996" y="6356350"/>
            <a:ext cx="680803" cy="365125"/>
          </a:xfrm>
        </p:spPr>
        <p:txBody>
          <a:bodyPr/>
          <a:lstStyle/>
          <a:p>
            <a:fld id="{D57F1E4F-1CFF-5643-939E-02111984F565}" type="slidenum">
              <a:rPr lang="en-US" sz="1600" smtClean="0">
                <a:solidFill>
                  <a:schemeClr val="tx1"/>
                </a:solidFill>
                <a:latin typeface="Arial" charset="0"/>
                <a:ea typeface="Arial" charset="0"/>
                <a:cs typeface="Arial" charset="0"/>
              </a:rPr>
              <a:t>15</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24311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98594"/>
            <a:ext cx="11812249" cy="1325563"/>
          </a:xfrm>
          <a:ln>
            <a:solidFill>
              <a:srgbClr val="C00000"/>
            </a:solidFill>
          </a:ln>
        </p:spPr>
        <p:txBody>
          <a:bodyPr/>
          <a:lstStyle/>
          <a:p>
            <a:r>
              <a:rPr lang="en-US" b="1" dirty="0">
                <a:latin typeface="Arial" charset="0"/>
                <a:ea typeface="Arial" charset="0"/>
                <a:cs typeface="Arial" charset="0"/>
              </a:rPr>
              <a:t>STEP 7: LEARN HOW TO USE YOUR </a:t>
            </a:r>
            <a:br>
              <a:rPr lang="en-US" b="1" dirty="0">
                <a:latin typeface="Arial" charset="0"/>
                <a:ea typeface="Arial" charset="0"/>
                <a:cs typeface="Arial" charset="0"/>
              </a:rPr>
            </a:br>
            <a:r>
              <a:rPr lang="en-US" b="1" dirty="0">
                <a:latin typeface="Arial" charset="0"/>
                <a:ea typeface="Arial" charset="0"/>
                <a:cs typeface="Arial" charset="0"/>
              </a:rPr>
              <a:t>2-WAY RADIO CORRECTLY</a:t>
            </a:r>
          </a:p>
        </p:txBody>
      </p:sp>
      <p:pic>
        <p:nvPicPr>
          <p:cNvPr id="1026" name="Picture 2" descr="OTOROLA-MS350R-35-Mile-Talkabout-Waterproof-2-WayRadios">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08105" y="146778"/>
            <a:ext cx="1229193" cy="1229193"/>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34911" y="1543988"/>
            <a:ext cx="11812249" cy="4970591"/>
          </a:xfrm>
          <a:prstGeom prst="rect">
            <a:avLst/>
          </a:prstGeom>
        </p:spPr>
        <p:txBody>
          <a:bodyPr wrap="square">
            <a:spAutoFit/>
          </a:bodyPr>
          <a:lstStyle/>
          <a:p>
            <a:pPr marL="342900" indent="-342900">
              <a:buFont typeface="Wingdings" charset="2"/>
              <a:buChar char="§"/>
            </a:pPr>
            <a:r>
              <a:rPr lang="en-US" sz="2300" dirty="0">
                <a:latin typeface="Arial" charset="0"/>
                <a:ea typeface="Arial" charset="0"/>
                <a:cs typeface="Arial" charset="0"/>
              </a:rPr>
              <a:t>There is a monthly radio test for all BCs. Learning the basic operating guidelines for the use of two way radios is something which is extremely important prior to use. </a:t>
            </a:r>
          </a:p>
          <a:p>
            <a:pPr marL="342900" indent="-342900">
              <a:buFont typeface="Wingdings" charset="2"/>
              <a:buChar char="§"/>
            </a:pPr>
            <a:r>
              <a:rPr lang="en-US" sz="2300" dirty="0">
                <a:solidFill>
                  <a:srgbClr val="333333"/>
                </a:solidFill>
                <a:latin typeface="Arial" charset="0"/>
                <a:ea typeface="Arial" charset="0"/>
                <a:cs typeface="Arial" charset="0"/>
              </a:rPr>
              <a:t>You do not need to be polite, only succinct. The communication and getting your point across is the key to success. </a:t>
            </a:r>
            <a:r>
              <a:rPr lang="en-US" sz="2300" dirty="0">
                <a:latin typeface="Arial" charset="0"/>
                <a:ea typeface="Arial" charset="0"/>
                <a:cs typeface="Arial" charset="0"/>
              </a:rPr>
              <a:t>Less communication is the best way to talk over two way radios. Keep your message short and efficient. </a:t>
            </a:r>
          </a:p>
          <a:p>
            <a:pPr marL="342900" indent="-342900">
              <a:buFont typeface="Wingdings" charset="2"/>
              <a:buChar char="§"/>
            </a:pPr>
            <a:r>
              <a:rPr lang="en-US" sz="2300" dirty="0">
                <a:latin typeface="Arial" charset="0"/>
                <a:ea typeface="Arial" charset="0"/>
                <a:cs typeface="Arial" charset="0"/>
              </a:rPr>
              <a:t>You should already know what you plan to communicate over the radio before you start talking into it.  </a:t>
            </a:r>
          </a:p>
          <a:p>
            <a:pPr marL="342900" indent="-342900">
              <a:buFont typeface="Wingdings" charset="2"/>
              <a:buChar char="§"/>
            </a:pPr>
            <a:r>
              <a:rPr lang="en-US" sz="2300" dirty="0">
                <a:latin typeface="Arial" charset="0"/>
                <a:ea typeface="Arial" charset="0"/>
                <a:cs typeface="Arial" charset="0"/>
              </a:rPr>
              <a:t>There is no privacy when transmitting on open channels. Anything that you say over these channels can be picked up by anyone else who is listening to the same frequency. </a:t>
            </a:r>
          </a:p>
          <a:p>
            <a:pPr marL="342900" indent="-342900">
              <a:buFont typeface="Wingdings" charset="2"/>
              <a:buChar char="§"/>
            </a:pPr>
            <a:r>
              <a:rPr lang="en-US" sz="2300" dirty="0">
                <a:latin typeface="Arial" charset="0"/>
                <a:ea typeface="Arial" charset="0"/>
                <a:cs typeface="Arial" charset="0"/>
              </a:rPr>
              <a:t>Repeat information given to you back to the person who provided it. This will ensure proper communication between parties. </a:t>
            </a:r>
            <a:endParaRPr lang="en-US" sz="2300" dirty="0">
              <a:solidFill>
                <a:srgbClr val="333333"/>
              </a:solidFill>
              <a:latin typeface="Arial" charset="0"/>
              <a:ea typeface="Arial" charset="0"/>
              <a:cs typeface="Arial" charset="0"/>
            </a:endParaRPr>
          </a:p>
          <a:p>
            <a:r>
              <a:rPr lang="en-US" sz="2300" dirty="0">
                <a:solidFill>
                  <a:srgbClr val="4A7729"/>
                </a:solidFill>
                <a:latin typeface="Arial" charset="0"/>
                <a:ea typeface="Arial" charset="0"/>
                <a:cs typeface="Arial" charset="0"/>
                <a:hlinkClick r:id="rId4"/>
              </a:rPr>
              <a:t>https://quality2wayradios.com/store/two-way-radio-etiquette</a:t>
            </a:r>
            <a:br>
              <a:rPr lang="en-US" dirty="0">
                <a:solidFill>
                  <a:srgbClr val="4A7729"/>
                </a:solidFill>
                <a:latin typeface="Arial" charset="0"/>
                <a:ea typeface="Arial" charset="0"/>
                <a:cs typeface="Arial" charset="0"/>
                <a:hlinkClick r:id="rId4"/>
              </a:rPr>
            </a:br>
            <a:endParaRPr lang="en-US" i="0" dirty="0">
              <a:solidFill>
                <a:srgbClr val="5D5D5D"/>
              </a:solidFill>
              <a:effectLst/>
              <a:latin typeface="Arial" charset="0"/>
              <a:ea typeface="Arial" charset="0"/>
              <a:cs typeface="Arial" charset="0"/>
            </a:endParaRPr>
          </a:p>
        </p:txBody>
      </p:sp>
      <p:sp>
        <p:nvSpPr>
          <p:cNvPr id="3" name="Slide Number Placeholder 2"/>
          <p:cNvSpPr>
            <a:spLocks noGrp="1"/>
          </p:cNvSpPr>
          <p:nvPr>
            <p:ph type="sldNum" sz="quarter" idx="12"/>
          </p:nvPr>
        </p:nvSpPr>
        <p:spPr>
          <a:xfrm>
            <a:off x="10687986" y="6356350"/>
            <a:ext cx="665813" cy="365125"/>
          </a:xfrm>
        </p:spPr>
        <p:txBody>
          <a:bodyPr/>
          <a:lstStyle/>
          <a:p>
            <a:fld id="{D57F1E4F-1CFF-5643-939E-02111984F565}" type="slidenum">
              <a:rPr lang="en-US" sz="1600" smtClean="0">
                <a:solidFill>
                  <a:schemeClr val="tx1"/>
                </a:solidFill>
                <a:latin typeface="Arial" charset="0"/>
                <a:ea typeface="Arial" charset="0"/>
                <a:cs typeface="Arial" charset="0"/>
              </a:rPr>
              <a:t>16</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15714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95" y="155264"/>
            <a:ext cx="11872210" cy="1193852"/>
          </a:xfrm>
          <a:ln>
            <a:solidFill>
              <a:srgbClr val="C00000"/>
            </a:solidFill>
          </a:ln>
        </p:spPr>
        <p:txBody>
          <a:bodyPr>
            <a:noAutofit/>
          </a:bodyPr>
          <a:lstStyle/>
          <a:p>
            <a:r>
              <a:rPr lang="en-US" sz="5400" b="1" dirty="0">
                <a:latin typeface="Arial" charset="0"/>
                <a:ea typeface="Arial" charset="0"/>
                <a:cs typeface="Arial" charset="0"/>
              </a:rPr>
              <a:t>STEP 8: PARTICIPATE IN DRILLS</a:t>
            </a:r>
          </a:p>
        </p:txBody>
      </p:sp>
      <p:sp>
        <p:nvSpPr>
          <p:cNvPr id="4" name="Content Placeholder 3"/>
          <p:cNvSpPr>
            <a:spLocks noGrp="1"/>
          </p:cNvSpPr>
          <p:nvPr>
            <p:ph sz="half" idx="2"/>
          </p:nvPr>
        </p:nvSpPr>
        <p:spPr>
          <a:xfrm>
            <a:off x="236095" y="1588957"/>
            <a:ext cx="11756036" cy="4886794"/>
          </a:xfrm>
        </p:spPr>
        <p:txBody>
          <a:bodyPr>
            <a:normAutofit lnSpcReduction="10000"/>
          </a:bodyPr>
          <a:lstStyle/>
          <a:p>
            <a:pPr marL="0" indent="0">
              <a:buNone/>
            </a:pPr>
            <a:r>
              <a:rPr lang="en-US" sz="3000" dirty="0">
                <a:latin typeface="Arial" charset="0"/>
                <a:ea typeface="Arial" charset="0"/>
                <a:cs typeface="Arial" charset="0"/>
              </a:rPr>
              <a:t>Two Drills will take place each year on daylight savings dates</a:t>
            </a:r>
          </a:p>
          <a:p>
            <a:pPr marL="0" indent="0">
              <a:buNone/>
            </a:pPr>
            <a:r>
              <a:rPr lang="en-US" sz="3000" dirty="0">
                <a:latin typeface="Arial" charset="0"/>
                <a:ea typeface="Arial" charset="0"/>
                <a:cs typeface="Arial" charset="0"/>
              </a:rPr>
              <a:t>The primary purpose of the drills is to:</a:t>
            </a:r>
          </a:p>
          <a:p>
            <a:pPr>
              <a:buFont typeface="Wingdings" charset="2"/>
              <a:buChar char="Ø"/>
            </a:pPr>
            <a:r>
              <a:rPr lang="en-US" sz="3000" dirty="0">
                <a:latin typeface="Arial" charset="0"/>
                <a:ea typeface="Arial" charset="0"/>
                <a:cs typeface="Arial" charset="0"/>
              </a:rPr>
              <a:t>Test and practice 2-way radio use and protocols</a:t>
            </a:r>
          </a:p>
          <a:p>
            <a:pPr>
              <a:buFont typeface="Wingdings" charset="2"/>
              <a:buChar char="Ø"/>
            </a:pPr>
            <a:r>
              <a:rPr lang="en-US" sz="3000" dirty="0">
                <a:latin typeface="Arial" charset="0"/>
                <a:ea typeface="Arial" charset="0"/>
                <a:cs typeface="Arial" charset="0"/>
              </a:rPr>
              <a:t>Give block captains and zone coordinators an opportunity to practice their roles</a:t>
            </a:r>
          </a:p>
          <a:p>
            <a:pPr>
              <a:buFont typeface="Wingdings" charset="2"/>
              <a:buChar char="Ø"/>
            </a:pPr>
            <a:r>
              <a:rPr lang="en-US" sz="3000" dirty="0">
                <a:latin typeface="Arial" charset="0"/>
                <a:ea typeface="Arial" charset="0"/>
                <a:cs typeface="Arial" charset="0"/>
              </a:rPr>
              <a:t>Foster teamwork</a:t>
            </a:r>
          </a:p>
          <a:p>
            <a:pPr>
              <a:buFont typeface="Wingdings" charset="2"/>
              <a:buChar char="Ø"/>
            </a:pPr>
            <a:r>
              <a:rPr lang="en-US" sz="3000" dirty="0">
                <a:latin typeface="Arial" charset="0"/>
                <a:ea typeface="Arial" charset="0"/>
                <a:cs typeface="Arial" charset="0"/>
              </a:rPr>
              <a:t>Practice evacuations</a:t>
            </a:r>
          </a:p>
          <a:p>
            <a:pPr>
              <a:buFont typeface="Wingdings" charset="2"/>
              <a:buChar char="Ø"/>
            </a:pPr>
            <a:r>
              <a:rPr lang="en-US" sz="3000" dirty="0">
                <a:latin typeface="Arial" charset="0"/>
                <a:ea typeface="Arial" charset="0"/>
                <a:cs typeface="Arial" charset="0"/>
              </a:rPr>
              <a:t>Interact with residents &amp; promote disaster preparedness</a:t>
            </a:r>
          </a:p>
          <a:p>
            <a:pPr marL="0" indent="0">
              <a:buNone/>
            </a:pPr>
            <a:r>
              <a:rPr lang="en-US" sz="3000" dirty="0">
                <a:solidFill>
                  <a:srgbClr val="C00000"/>
                </a:solidFill>
                <a:latin typeface="Arial" charset="0"/>
                <a:ea typeface="Arial" charset="0"/>
                <a:cs typeface="Arial" charset="0"/>
              </a:rPr>
              <a:t>Block captain responsibilities include assisting with the organization and successful execution of bi-annual drills.</a:t>
            </a:r>
          </a:p>
        </p:txBody>
      </p:sp>
      <p:sp>
        <p:nvSpPr>
          <p:cNvPr id="3" name="Slide Number Placeholder 2"/>
          <p:cNvSpPr>
            <a:spLocks noGrp="1"/>
          </p:cNvSpPr>
          <p:nvPr>
            <p:ph type="sldNum" sz="quarter" idx="12"/>
          </p:nvPr>
        </p:nvSpPr>
        <p:spPr>
          <a:xfrm>
            <a:off x="10792918" y="6356350"/>
            <a:ext cx="560882" cy="365125"/>
          </a:xfrm>
        </p:spPr>
        <p:txBody>
          <a:bodyPr/>
          <a:lstStyle/>
          <a:p>
            <a:fld id="{D57F1E4F-1CFF-5643-939E-02111984F565}" type="slidenum">
              <a:rPr lang="en-US" sz="1600" smtClean="0">
                <a:solidFill>
                  <a:schemeClr val="tx1"/>
                </a:solidFill>
                <a:latin typeface="Arial" charset="0"/>
                <a:ea typeface="Arial" charset="0"/>
                <a:cs typeface="Arial" charset="0"/>
              </a:rPr>
              <a:t>17</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0194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932"/>
            <a:ext cx="12192000" cy="1064301"/>
          </a:xfrm>
          <a:ln>
            <a:solidFill>
              <a:srgbClr val="C00000"/>
            </a:solidFill>
          </a:ln>
        </p:spPr>
        <p:txBody>
          <a:bodyPr>
            <a:noAutofit/>
          </a:bodyPr>
          <a:lstStyle/>
          <a:p>
            <a:r>
              <a:rPr lang="en-US" sz="5400" b="1" dirty="0">
                <a:latin typeface="Arial" charset="0"/>
                <a:ea typeface="Arial" charset="0"/>
                <a:cs typeface="Arial" charset="0"/>
              </a:rPr>
              <a:t>STEP 9: RECRUIT VOLUNTEERS</a:t>
            </a:r>
          </a:p>
        </p:txBody>
      </p:sp>
      <p:sp>
        <p:nvSpPr>
          <p:cNvPr id="3" name="Content Placeholder 2"/>
          <p:cNvSpPr>
            <a:spLocks noGrp="1"/>
          </p:cNvSpPr>
          <p:nvPr>
            <p:ph idx="1"/>
          </p:nvPr>
        </p:nvSpPr>
        <p:spPr>
          <a:xfrm>
            <a:off x="344774" y="1424064"/>
            <a:ext cx="11009026" cy="5201587"/>
          </a:xfrm>
        </p:spPr>
        <p:txBody>
          <a:bodyPr/>
          <a:lstStyle/>
          <a:p>
            <a:pPr marL="0" indent="0">
              <a:buNone/>
            </a:pPr>
            <a:r>
              <a:rPr lang="en-US" b="1" dirty="0">
                <a:latin typeface="Arial" charset="0"/>
                <a:ea typeface="Arial" charset="0"/>
                <a:cs typeface="Arial" charset="0"/>
              </a:rPr>
              <a:t>One of your very important responsibilities as Block Captains, Zone Coordinators, and Steering Committee Members is to recruit volunteers for the following key positions:</a:t>
            </a:r>
          </a:p>
          <a:p>
            <a:r>
              <a:rPr lang="en-US" dirty="0">
                <a:latin typeface="Arial" charset="0"/>
                <a:ea typeface="Arial" charset="0"/>
                <a:cs typeface="Arial" charset="0"/>
              </a:rPr>
              <a:t>Block Captains</a:t>
            </a:r>
          </a:p>
          <a:p>
            <a:r>
              <a:rPr lang="en-US" dirty="0">
                <a:latin typeface="Arial" charset="0"/>
                <a:ea typeface="Arial" charset="0"/>
                <a:cs typeface="Arial" charset="0"/>
              </a:rPr>
              <a:t>Zone Coordinators</a:t>
            </a:r>
          </a:p>
          <a:p>
            <a:r>
              <a:rPr lang="en-US" dirty="0">
                <a:latin typeface="Arial" charset="0"/>
                <a:ea typeface="Arial" charset="0"/>
                <a:cs typeface="Arial" charset="0"/>
              </a:rPr>
              <a:t>Medical Team members</a:t>
            </a:r>
          </a:p>
          <a:p>
            <a:r>
              <a:rPr lang="en-US" dirty="0">
                <a:latin typeface="Arial" charset="0"/>
                <a:ea typeface="Arial" charset="0"/>
                <a:cs typeface="Arial" charset="0"/>
              </a:rPr>
              <a:t>Organization support volunteers (data base development, website development, graphics, various administrative tasks, etc.)</a:t>
            </a:r>
          </a:p>
          <a:p>
            <a:pPr marL="0" indent="0">
              <a:buNone/>
            </a:pPr>
            <a:r>
              <a:rPr lang="en-US" dirty="0">
                <a:latin typeface="Arial" charset="0"/>
                <a:ea typeface="Arial" charset="0"/>
                <a:cs typeface="Arial" charset="0"/>
              </a:rPr>
              <a:t>Meet and greet sessions with residents provide an excellent opportunity to encourage residents to become NRG volunteers.</a:t>
            </a:r>
          </a:p>
        </p:txBody>
      </p:sp>
      <p:sp>
        <p:nvSpPr>
          <p:cNvPr id="4" name="Slide Number Placeholder 3"/>
          <p:cNvSpPr>
            <a:spLocks noGrp="1"/>
          </p:cNvSpPr>
          <p:nvPr>
            <p:ph type="sldNum" sz="quarter" idx="12"/>
          </p:nvPr>
        </p:nvSpPr>
        <p:spPr>
          <a:xfrm>
            <a:off x="10717966" y="6356350"/>
            <a:ext cx="635833" cy="365125"/>
          </a:xfrm>
        </p:spPr>
        <p:txBody>
          <a:bodyPr/>
          <a:lstStyle/>
          <a:p>
            <a:fld id="{D57F1E4F-1CFF-5643-939E-02111984F565}" type="slidenum">
              <a:rPr lang="en-US" sz="1600" smtClean="0">
                <a:solidFill>
                  <a:schemeClr val="tx1"/>
                </a:solidFill>
                <a:latin typeface="Arial" charset="0"/>
                <a:ea typeface="Arial" charset="0"/>
                <a:cs typeface="Arial" charset="0"/>
              </a:rPr>
              <a:t>18</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1148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9" y="365125"/>
            <a:ext cx="10998708" cy="5991225"/>
          </a:xfrm>
        </p:spPr>
        <p:txBody>
          <a:bodyPr>
            <a:normAutofit/>
          </a:bodyPr>
          <a:lstStyle/>
          <a:p>
            <a:pPr algn="ctr"/>
            <a:r>
              <a:rPr lang="en-US" sz="8800" b="1" dirty="0">
                <a:latin typeface="Arial" charset="0"/>
                <a:ea typeface="Arial" charset="0"/>
                <a:cs typeface="Arial" charset="0"/>
              </a:rPr>
              <a:t>DURING AN EMERGENCY OR DISASTER </a:t>
            </a:r>
            <a:br>
              <a:rPr lang="en-US" sz="8000" b="1" dirty="0">
                <a:latin typeface="Arial" charset="0"/>
                <a:ea typeface="Arial" charset="0"/>
                <a:cs typeface="Arial" charset="0"/>
              </a:rPr>
            </a:br>
            <a:r>
              <a:rPr lang="en-US" sz="8000" b="1" dirty="0">
                <a:latin typeface="Arial" charset="0"/>
                <a:ea typeface="Arial" charset="0"/>
                <a:cs typeface="Arial" charset="0"/>
              </a:rPr>
              <a:t> </a:t>
            </a:r>
            <a:r>
              <a:rPr lang="en-US" sz="5300" b="1" dirty="0">
                <a:latin typeface="Arial" charset="0"/>
                <a:ea typeface="Arial" charset="0"/>
                <a:cs typeface="Arial" charset="0"/>
              </a:rPr>
              <a:t>(hazard conditions permitting)</a:t>
            </a:r>
          </a:p>
        </p:txBody>
      </p:sp>
      <p:sp>
        <p:nvSpPr>
          <p:cNvPr id="3" name="Slide Number Placeholder 2"/>
          <p:cNvSpPr>
            <a:spLocks noGrp="1"/>
          </p:cNvSpPr>
          <p:nvPr>
            <p:ph type="sldNum" sz="quarter" idx="12"/>
          </p:nvPr>
        </p:nvSpPr>
        <p:spPr>
          <a:xfrm>
            <a:off x="10658006" y="6356350"/>
            <a:ext cx="695793" cy="365125"/>
          </a:xfrm>
        </p:spPr>
        <p:txBody>
          <a:bodyPr/>
          <a:lstStyle/>
          <a:p>
            <a:fld id="{D57F1E4F-1CFF-5643-939E-02111984F565}" type="slidenum">
              <a:rPr lang="en-US" sz="1600" smtClean="0">
                <a:solidFill>
                  <a:schemeClr val="tx1"/>
                </a:solidFill>
                <a:latin typeface="Arial" charset="0"/>
                <a:ea typeface="Arial" charset="0"/>
                <a:cs typeface="Arial" charset="0"/>
              </a:rPr>
              <a:t>19</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87016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ge result for loma prieta earthquake pics">
            <a:hlinkClick r:id="rId2"/>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718" b="27269"/>
          <a:stretch/>
        </p:blipFill>
        <p:spPr bwMode="auto">
          <a:xfrm>
            <a:off x="4581170" y="2993345"/>
            <a:ext cx="4865392" cy="3734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mage result for loma prieta earthquake pic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3" y="7656"/>
            <a:ext cx="4422255" cy="2860004"/>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mage result for loma prieta earthquake pic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208" y="0"/>
            <a:ext cx="4012823" cy="2867660"/>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elated image">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704"/>
          <a:stretch/>
        </p:blipFill>
        <p:spPr bwMode="auto">
          <a:xfrm>
            <a:off x="8610600" y="270171"/>
            <a:ext cx="2415081" cy="430308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0" descr="ildfires in the Amaz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875316"/>
            <a:ext cx="4470208" cy="38528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D57F1E4F-1CFF-5643-939E-02111984F565}" type="slidenum">
              <a:rPr lang="en-US" smtClean="0"/>
              <a:t>2</a:t>
            </a:fld>
            <a:endParaRPr lang="en-US"/>
          </a:p>
        </p:txBody>
      </p:sp>
    </p:spTree>
    <p:extLst>
      <p:ext uri="{BB962C8B-B14F-4D97-AF65-F5344CB8AC3E}">
        <p14:creationId xmlns:p14="http://schemas.microsoft.com/office/powerpoint/2010/main" val="176622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149903"/>
            <a:ext cx="11317574" cy="1675722"/>
          </a:xfrm>
          <a:ln>
            <a:solidFill>
              <a:srgbClr val="C00000"/>
            </a:solidFill>
          </a:ln>
        </p:spPr>
        <p:txBody>
          <a:bodyPr>
            <a:normAutofit fontScale="90000"/>
          </a:bodyPr>
          <a:lstStyle/>
          <a:p>
            <a:r>
              <a:rPr lang="en-US" b="1" dirty="0">
                <a:latin typeface="Arial" charset="0"/>
                <a:ea typeface="Arial" charset="0"/>
                <a:cs typeface="Arial" charset="0"/>
              </a:rPr>
              <a:t>FIRST: Attend to your own family and house and implement your own personal family response plan.</a:t>
            </a:r>
            <a:endParaRPr lang="en-US" dirty="0"/>
          </a:p>
        </p:txBody>
      </p:sp>
      <p:sp>
        <p:nvSpPr>
          <p:cNvPr id="3" name="Content Placeholder 2"/>
          <p:cNvSpPr>
            <a:spLocks noGrp="1"/>
          </p:cNvSpPr>
          <p:nvPr>
            <p:ph idx="1"/>
          </p:nvPr>
        </p:nvSpPr>
        <p:spPr>
          <a:xfrm>
            <a:off x="464695" y="1825625"/>
            <a:ext cx="11317574" cy="4695096"/>
          </a:xfrm>
        </p:spPr>
        <p:txBody>
          <a:bodyPr>
            <a:normAutofit/>
          </a:bodyPr>
          <a:lstStyle/>
          <a:p>
            <a:pPr marL="0" indent="0">
              <a:buNone/>
            </a:pPr>
            <a:r>
              <a:rPr lang="en-US" sz="3600" dirty="0">
                <a:latin typeface="Arial" charset="0"/>
                <a:ea typeface="Arial" charset="0"/>
                <a:cs typeface="Arial" charset="0"/>
              </a:rPr>
              <a:t>Time permitting, remember to:</a:t>
            </a:r>
          </a:p>
          <a:p>
            <a:pPr lvl="0"/>
            <a:r>
              <a:rPr lang="en-US" sz="3600" dirty="0">
                <a:latin typeface="Arial" charset="0"/>
                <a:ea typeface="Arial" charset="0"/>
                <a:cs typeface="Arial" charset="0"/>
              </a:rPr>
              <a:t>Check for gas leaks, &amp; shut off the gas meter if you smell gas</a:t>
            </a:r>
          </a:p>
          <a:p>
            <a:pPr lvl="0"/>
            <a:r>
              <a:rPr lang="en-US" sz="3600" dirty="0">
                <a:latin typeface="Arial" charset="0"/>
                <a:ea typeface="Arial" charset="0"/>
                <a:cs typeface="Arial" charset="0"/>
              </a:rPr>
              <a:t>Turn off the water intake from the street to keep out pollutants</a:t>
            </a:r>
          </a:p>
          <a:p>
            <a:pPr lvl="0"/>
            <a:r>
              <a:rPr lang="en-US" sz="3600" dirty="0">
                <a:latin typeface="Arial" charset="0"/>
                <a:ea typeface="Arial" charset="0"/>
                <a:cs typeface="Arial" charset="0"/>
              </a:rPr>
              <a:t>Turn off the hot water heater to preserve clean drinking water.</a:t>
            </a:r>
          </a:p>
          <a:p>
            <a:pPr marL="0" indent="0">
              <a:buNone/>
            </a:pPr>
            <a:r>
              <a:rPr lang="en-US" sz="2400" dirty="0">
                <a:latin typeface="Arial" charset="0"/>
                <a:ea typeface="Arial" charset="0"/>
                <a:cs typeface="Arial" charset="0"/>
              </a:rPr>
              <a:t>                                                       (See lessons learned from Sonoma/Napa fires)</a:t>
            </a:r>
          </a:p>
        </p:txBody>
      </p:sp>
      <p:sp>
        <p:nvSpPr>
          <p:cNvPr id="4" name="Slide Number Placeholder 3"/>
          <p:cNvSpPr>
            <a:spLocks noGrp="1"/>
          </p:cNvSpPr>
          <p:nvPr>
            <p:ph type="sldNum" sz="quarter" idx="12"/>
          </p:nvPr>
        </p:nvSpPr>
        <p:spPr>
          <a:xfrm>
            <a:off x="10583056" y="6356350"/>
            <a:ext cx="770744" cy="365125"/>
          </a:xfrm>
        </p:spPr>
        <p:txBody>
          <a:bodyPr/>
          <a:lstStyle/>
          <a:p>
            <a:fld id="{D57F1E4F-1CFF-5643-939E-02111984F565}" type="slidenum">
              <a:rPr lang="en-US" sz="1600" smtClean="0">
                <a:solidFill>
                  <a:schemeClr val="tx1"/>
                </a:solidFill>
                <a:latin typeface="Arial" charset="0"/>
                <a:ea typeface="Arial" charset="0"/>
                <a:cs typeface="Arial" charset="0"/>
              </a:rPr>
              <a:t>20</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20460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9292"/>
          </a:xfrm>
          <a:ln>
            <a:solidFill>
              <a:srgbClr val="C00000"/>
            </a:solidFill>
          </a:ln>
        </p:spPr>
        <p:txBody>
          <a:bodyPr>
            <a:normAutofit/>
          </a:bodyPr>
          <a:lstStyle/>
          <a:p>
            <a:pPr algn="ctr"/>
            <a:r>
              <a:rPr lang="en-US" sz="5400" b="1" dirty="0">
                <a:latin typeface="Arial" charset="0"/>
                <a:ea typeface="Arial" charset="0"/>
                <a:cs typeface="Arial" charset="0"/>
              </a:rPr>
              <a:t>CTH NRG ER TEAM MOBILIZATION</a:t>
            </a:r>
          </a:p>
        </p:txBody>
      </p:sp>
      <p:sp>
        <p:nvSpPr>
          <p:cNvPr id="3" name="Content Placeholder 2"/>
          <p:cNvSpPr>
            <a:spLocks noGrp="1"/>
          </p:cNvSpPr>
          <p:nvPr>
            <p:ph idx="1"/>
          </p:nvPr>
        </p:nvSpPr>
        <p:spPr>
          <a:xfrm>
            <a:off x="359764" y="1079293"/>
            <a:ext cx="11482466" cy="5411447"/>
          </a:xfrm>
        </p:spPr>
        <p:txBody>
          <a:bodyPr>
            <a:noAutofit/>
          </a:bodyPr>
          <a:lstStyle/>
          <a:p>
            <a:pPr marL="0" indent="0">
              <a:buNone/>
            </a:pPr>
            <a:r>
              <a:rPr lang="en-US" sz="3200" dirty="0">
                <a:latin typeface="Arial" charset="0"/>
                <a:ea typeface="Arial" charset="0"/>
                <a:cs typeface="Arial" charset="0"/>
              </a:rPr>
              <a:t>THE CTH NRG ER TEAM will mobilize in response to an earthquake or fire, or any other other declared major disaster. To determine whether to mobilize, turn on your </a:t>
            </a:r>
            <a:r>
              <a:rPr lang="en-US" sz="3200" b="1" dirty="0">
                <a:latin typeface="Arial" charset="0"/>
                <a:ea typeface="Arial" charset="0"/>
                <a:cs typeface="Arial" charset="0"/>
              </a:rPr>
              <a:t>two-way radio </a:t>
            </a:r>
            <a:r>
              <a:rPr lang="en-US" sz="3200" dirty="0">
                <a:latin typeface="Arial" charset="0"/>
                <a:ea typeface="Arial" charset="0"/>
                <a:cs typeface="Arial" charset="0"/>
              </a:rPr>
              <a:t>and listen for </a:t>
            </a:r>
            <a:r>
              <a:rPr lang="en-US" sz="3200" b="1" dirty="0">
                <a:latin typeface="Arial" charset="0"/>
                <a:ea typeface="Arial" charset="0"/>
                <a:cs typeface="Arial" charset="0"/>
              </a:rPr>
              <a:t>Incident Command</a:t>
            </a:r>
            <a:r>
              <a:rPr lang="en-US" sz="3200" dirty="0">
                <a:latin typeface="Arial" charset="0"/>
                <a:ea typeface="Arial" charset="0"/>
                <a:cs typeface="Arial" charset="0"/>
              </a:rPr>
              <a:t> to activate the radio network. Alternatively respond to a mobilization call or text.</a:t>
            </a:r>
          </a:p>
          <a:p>
            <a:pPr marL="0" indent="0">
              <a:buNone/>
            </a:pPr>
            <a:r>
              <a:rPr lang="en-US" sz="3200" dirty="0">
                <a:latin typeface="Arial" charset="0"/>
                <a:ea typeface="Arial" charset="0"/>
                <a:cs typeface="Arial" charset="0"/>
              </a:rPr>
              <a:t>When your family/house is safe, turn your attention to the block. </a:t>
            </a:r>
          </a:p>
          <a:p>
            <a:pPr lvl="0"/>
            <a:r>
              <a:rPr lang="en-US" sz="3200" dirty="0">
                <a:latin typeface="Arial" charset="0"/>
                <a:ea typeface="Arial" charset="0"/>
                <a:cs typeface="Arial" charset="0"/>
              </a:rPr>
              <a:t>Put on your BC backpack</a:t>
            </a:r>
          </a:p>
          <a:p>
            <a:pPr lvl="0"/>
            <a:r>
              <a:rPr lang="en-US" sz="3200" dirty="0">
                <a:latin typeface="Arial" charset="0"/>
                <a:ea typeface="Arial" charset="0"/>
                <a:cs typeface="Arial" charset="0"/>
              </a:rPr>
              <a:t>Turn on your 2-way radio </a:t>
            </a:r>
          </a:p>
          <a:p>
            <a:pPr lvl="0"/>
            <a:r>
              <a:rPr lang="en-US" sz="3200" dirty="0">
                <a:latin typeface="Arial" charset="0"/>
                <a:ea typeface="Arial" charset="0"/>
                <a:cs typeface="Arial" charset="0"/>
              </a:rPr>
              <a:t>Put on your NRG vest and helmet</a:t>
            </a:r>
          </a:p>
        </p:txBody>
      </p:sp>
      <p:sp>
        <p:nvSpPr>
          <p:cNvPr id="4" name="Slide Number Placeholder 3"/>
          <p:cNvSpPr>
            <a:spLocks noGrp="1"/>
          </p:cNvSpPr>
          <p:nvPr>
            <p:ph type="sldNum" sz="quarter" idx="12"/>
          </p:nvPr>
        </p:nvSpPr>
        <p:spPr>
          <a:xfrm>
            <a:off x="10762938" y="6356350"/>
            <a:ext cx="590862" cy="365125"/>
          </a:xfrm>
        </p:spPr>
        <p:txBody>
          <a:bodyPr/>
          <a:lstStyle/>
          <a:p>
            <a:fld id="{D57F1E4F-1CFF-5643-939E-02111984F565}" type="slidenum">
              <a:rPr lang="en-US" sz="1600" smtClean="0">
                <a:solidFill>
                  <a:schemeClr val="tx1"/>
                </a:solidFill>
                <a:latin typeface="Arial" charset="0"/>
                <a:ea typeface="Arial" charset="0"/>
                <a:cs typeface="Arial" charset="0"/>
              </a:rPr>
              <a:t>21</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6086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155263"/>
            <a:ext cx="11377535" cy="759137"/>
          </a:xfrm>
          <a:ln>
            <a:solidFill>
              <a:srgbClr val="C00000"/>
            </a:solidFill>
          </a:ln>
        </p:spPr>
        <p:txBody>
          <a:bodyPr>
            <a:noAutofit/>
          </a:bodyPr>
          <a:lstStyle/>
          <a:p>
            <a:pPr algn="ctr"/>
            <a:r>
              <a:rPr lang="en-US" sz="5400" b="1" dirty="0">
                <a:latin typeface="Arial" charset="0"/>
                <a:ea typeface="Arial" charset="0"/>
                <a:cs typeface="Arial" charset="0"/>
              </a:rPr>
              <a:t>INCIDENT COMMAND SYSTEM</a:t>
            </a:r>
          </a:p>
        </p:txBody>
      </p:sp>
      <p:sp>
        <p:nvSpPr>
          <p:cNvPr id="3" name="Content Placeholder 2"/>
          <p:cNvSpPr>
            <a:spLocks noGrp="1"/>
          </p:cNvSpPr>
          <p:nvPr>
            <p:ph idx="1"/>
          </p:nvPr>
        </p:nvSpPr>
        <p:spPr>
          <a:xfrm>
            <a:off x="464695" y="1079292"/>
            <a:ext cx="11512446" cy="5456419"/>
          </a:xfrm>
        </p:spPr>
        <p:txBody>
          <a:bodyPr>
            <a:noAutofit/>
          </a:bodyPr>
          <a:lstStyle/>
          <a:p>
            <a:pPr marL="0" indent="0">
              <a:lnSpc>
                <a:spcPct val="120000"/>
              </a:lnSpc>
              <a:buNone/>
            </a:pPr>
            <a:r>
              <a:rPr lang="en-US" sz="2700" dirty="0">
                <a:latin typeface="Arial" charset="0"/>
                <a:ea typeface="Arial" charset="0"/>
                <a:cs typeface="Arial" charset="0"/>
              </a:rPr>
              <a:t>An Incident Command System (ICS) is the standardized method of managing emergency response.  It is what emergency first responders—fire, police, County Sheriff, etc.—would expect to see should they have to interface with CTH NRG. If a major emergency or disaster is declared, the County’s Emergency Operations Center (EOC) will activate. </a:t>
            </a:r>
          </a:p>
          <a:p>
            <a:pPr marL="0" indent="0">
              <a:lnSpc>
                <a:spcPct val="120000"/>
              </a:lnSpc>
              <a:buNone/>
            </a:pPr>
            <a:r>
              <a:rPr lang="en-US" sz="2700" b="1" dirty="0">
                <a:latin typeface="Arial" charset="0"/>
                <a:ea typeface="Arial" charset="0"/>
                <a:cs typeface="Arial" charset="0"/>
              </a:rPr>
              <a:t>The CTH NRG Incident Command Center may be located at Menke Park, or in an alternate location to be announced.</a:t>
            </a:r>
          </a:p>
          <a:p>
            <a:pPr marL="0" indent="0">
              <a:lnSpc>
                <a:spcPct val="120000"/>
              </a:lnSpc>
              <a:buNone/>
            </a:pPr>
            <a:r>
              <a:rPr lang="en-US" sz="2700" dirty="0">
                <a:latin typeface="Arial" charset="0"/>
                <a:ea typeface="Arial" charset="0"/>
                <a:cs typeface="Arial" charset="0"/>
              </a:rPr>
              <a:t>The ICS is flexible and may be virtual (i.e., via 2-way radio only). The system will expand and contract according to the type of incident and staffing levels. </a:t>
            </a:r>
          </a:p>
        </p:txBody>
      </p:sp>
      <p:sp>
        <p:nvSpPr>
          <p:cNvPr id="4" name="Slide Number Placeholder 3"/>
          <p:cNvSpPr>
            <a:spLocks noGrp="1"/>
          </p:cNvSpPr>
          <p:nvPr>
            <p:ph type="sldNum" sz="quarter" idx="12"/>
          </p:nvPr>
        </p:nvSpPr>
        <p:spPr>
          <a:xfrm>
            <a:off x="10658006" y="6356350"/>
            <a:ext cx="695793" cy="365125"/>
          </a:xfrm>
        </p:spPr>
        <p:txBody>
          <a:bodyPr/>
          <a:lstStyle/>
          <a:p>
            <a:fld id="{D57F1E4F-1CFF-5643-939E-02111984F565}" type="slidenum">
              <a:rPr lang="en-US" sz="1600" smtClean="0">
                <a:solidFill>
                  <a:schemeClr val="tx1"/>
                </a:solidFill>
                <a:latin typeface="Arial" charset="0"/>
                <a:ea typeface="Arial" charset="0"/>
                <a:cs typeface="Arial" charset="0"/>
              </a:rPr>
              <a:t>22</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21157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3" y="0"/>
            <a:ext cx="11032761" cy="1094281"/>
          </a:xfrm>
          <a:ln>
            <a:solidFill>
              <a:srgbClr val="C00000"/>
            </a:solidFill>
          </a:ln>
        </p:spPr>
        <p:txBody>
          <a:bodyPr>
            <a:noAutofit/>
          </a:bodyPr>
          <a:lstStyle/>
          <a:p>
            <a:pPr algn="ctr"/>
            <a:r>
              <a:rPr lang="en-US" sz="6000" b="1" dirty="0">
                <a:latin typeface="Arial" charset="0"/>
                <a:ea typeface="Arial" charset="0"/>
                <a:cs typeface="Arial" charset="0"/>
              </a:rPr>
              <a:t>IC TEAM RESPONSIBILITIES</a:t>
            </a:r>
          </a:p>
        </p:txBody>
      </p:sp>
      <p:sp>
        <p:nvSpPr>
          <p:cNvPr id="3" name="Content Placeholder 2"/>
          <p:cNvSpPr>
            <a:spLocks noGrp="1"/>
          </p:cNvSpPr>
          <p:nvPr>
            <p:ph idx="1"/>
          </p:nvPr>
        </p:nvSpPr>
        <p:spPr>
          <a:xfrm>
            <a:off x="329784" y="1214203"/>
            <a:ext cx="11587396" cy="5456420"/>
          </a:xfrm>
        </p:spPr>
        <p:txBody>
          <a:bodyPr>
            <a:normAutofit/>
          </a:bodyPr>
          <a:lstStyle/>
          <a:p>
            <a:pPr marL="0" indent="0">
              <a:buNone/>
            </a:pPr>
            <a:r>
              <a:rPr lang="en-US" b="1" dirty="0">
                <a:latin typeface="Arial" charset="0"/>
                <a:ea typeface="Arial" charset="0"/>
                <a:cs typeface="Arial" charset="0"/>
              </a:rPr>
              <a:t>MISSION: </a:t>
            </a:r>
            <a:r>
              <a:rPr lang="en-US" dirty="0">
                <a:latin typeface="Arial" charset="0"/>
                <a:ea typeface="Arial" charset="0"/>
                <a:cs typeface="Arial" charset="0"/>
              </a:rPr>
              <a:t>Manage &amp; Coordinate the CTH NRG Disaster Team response   </a:t>
            </a:r>
          </a:p>
          <a:p>
            <a:pPr marL="0" indent="0">
              <a:buNone/>
            </a:pPr>
            <a:r>
              <a:rPr lang="en-US" b="1" dirty="0">
                <a:latin typeface="Arial" charset="0"/>
                <a:ea typeface="Arial" charset="0"/>
                <a:cs typeface="Arial" charset="0"/>
              </a:rPr>
              <a:t>PRIMARY RESPONSIBILITIES</a:t>
            </a:r>
            <a:r>
              <a:rPr lang="en-US" dirty="0">
                <a:latin typeface="Arial" charset="0"/>
                <a:ea typeface="Arial" charset="0"/>
                <a:cs typeface="Arial" charset="0"/>
              </a:rPr>
              <a:t>:</a:t>
            </a:r>
          </a:p>
          <a:p>
            <a:pPr marL="0" indent="0">
              <a:buNone/>
            </a:pPr>
            <a:r>
              <a:rPr lang="en-US" dirty="0">
                <a:latin typeface="Arial" charset="0"/>
                <a:ea typeface="Arial" charset="0"/>
                <a:cs typeface="Arial" charset="0"/>
              </a:rPr>
              <a:t>1. Report to Incident Command Center in response to mobilization message or in recognition of a major earthquake, wildfire or other declared disaster/emergency.</a:t>
            </a:r>
          </a:p>
          <a:p>
            <a:pPr marL="0" indent="0">
              <a:buNone/>
            </a:pPr>
            <a:r>
              <a:rPr lang="en-US" dirty="0">
                <a:latin typeface="Arial" charset="0"/>
                <a:ea typeface="Arial" charset="0"/>
                <a:cs typeface="Arial" charset="0"/>
              </a:rPr>
              <a:t>2. Receive, record &amp; respond to incident reports from Block Captains</a:t>
            </a:r>
          </a:p>
          <a:p>
            <a:pPr marL="0" indent="0">
              <a:buNone/>
            </a:pPr>
            <a:r>
              <a:rPr lang="en-US" dirty="0">
                <a:latin typeface="Arial" charset="0"/>
                <a:ea typeface="Arial" charset="0"/>
                <a:cs typeface="Arial" charset="0"/>
              </a:rPr>
              <a:t>3. Ensure all blocks are covered</a:t>
            </a:r>
          </a:p>
          <a:p>
            <a:pPr marL="0" indent="0">
              <a:buNone/>
            </a:pPr>
            <a:r>
              <a:rPr lang="en-US" dirty="0">
                <a:latin typeface="Arial" charset="0"/>
                <a:ea typeface="Arial" charset="0"/>
                <a:cs typeface="Arial" charset="0"/>
              </a:rPr>
              <a:t>4. Dispatch assistance from Medical Team or other available resources</a:t>
            </a:r>
          </a:p>
          <a:p>
            <a:pPr marL="0" indent="0">
              <a:buNone/>
            </a:pPr>
            <a:r>
              <a:rPr lang="en-US" dirty="0">
                <a:latin typeface="Arial" charset="0"/>
                <a:ea typeface="Arial" charset="0"/>
                <a:cs typeface="Arial" charset="0"/>
              </a:rPr>
              <a:t>5. Liaise with first responders &amp; authorities for assistance</a:t>
            </a:r>
          </a:p>
          <a:p>
            <a:pPr marL="0" indent="0">
              <a:buNone/>
            </a:pPr>
            <a:r>
              <a:rPr lang="en-US" dirty="0">
                <a:latin typeface="Arial" charset="0"/>
                <a:ea typeface="Arial" charset="0"/>
                <a:cs typeface="Arial" charset="0"/>
              </a:rPr>
              <a:t>6. Gather &amp; share information</a:t>
            </a:r>
          </a:p>
        </p:txBody>
      </p:sp>
      <p:sp>
        <p:nvSpPr>
          <p:cNvPr id="4" name="Slide Number Placeholder 3"/>
          <p:cNvSpPr>
            <a:spLocks noGrp="1"/>
          </p:cNvSpPr>
          <p:nvPr>
            <p:ph type="sldNum" sz="quarter" idx="12"/>
          </p:nvPr>
        </p:nvSpPr>
        <p:spPr>
          <a:xfrm>
            <a:off x="10613036" y="6356350"/>
            <a:ext cx="740764" cy="365125"/>
          </a:xfrm>
        </p:spPr>
        <p:txBody>
          <a:bodyPr/>
          <a:lstStyle/>
          <a:p>
            <a:fld id="{D57F1E4F-1CFF-5643-939E-02111984F565}" type="slidenum">
              <a:rPr lang="en-US" sz="1600" smtClean="0">
                <a:solidFill>
                  <a:schemeClr val="tx1"/>
                </a:solidFill>
                <a:latin typeface="Arial" charset="0"/>
                <a:ea typeface="Arial" charset="0"/>
                <a:cs typeface="Arial" charset="0"/>
              </a:rPr>
              <a:t>23</a:t>
            </a:fld>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49300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81" y="1094282"/>
            <a:ext cx="11842229" cy="5531370"/>
          </a:xfrm>
        </p:spPr>
        <p:txBody>
          <a:bodyPr>
            <a:noAutofit/>
          </a:bodyPr>
          <a:lstStyle/>
          <a:p>
            <a:pPr marL="0" indent="0">
              <a:lnSpc>
                <a:spcPct val="120000"/>
              </a:lnSpc>
              <a:buNone/>
            </a:pPr>
            <a:r>
              <a:rPr lang="en-US" sz="1950" b="1" dirty="0">
                <a:latin typeface="Arial" charset="0"/>
                <a:ea typeface="Arial" charset="0"/>
                <a:cs typeface="Arial" charset="0"/>
              </a:rPr>
              <a:t>Staffing permitting, the CTH NRG IC Team is expected to have</a:t>
            </a:r>
            <a:r>
              <a:rPr lang="en-US" sz="1950" dirty="0">
                <a:latin typeface="Arial" charset="0"/>
                <a:ea typeface="Arial" charset="0"/>
                <a:cs typeface="Arial" charset="0"/>
              </a:rPr>
              <a:t>: </a:t>
            </a:r>
          </a:p>
          <a:p>
            <a:pPr>
              <a:lnSpc>
                <a:spcPct val="120000"/>
              </a:lnSpc>
            </a:pPr>
            <a:r>
              <a:rPr lang="fr-FR" sz="1950" b="1" dirty="0">
                <a:latin typeface="Arial" charset="0"/>
                <a:ea typeface="Arial" charset="0"/>
                <a:cs typeface="Arial" charset="0"/>
              </a:rPr>
              <a:t>An Incident Commander (IC)</a:t>
            </a:r>
            <a:r>
              <a:rPr lang="en-US" sz="1950" dirty="0">
                <a:latin typeface="Arial" charset="0"/>
                <a:ea typeface="Arial" charset="0"/>
                <a:cs typeface="Arial" charset="0"/>
              </a:rPr>
              <a:t>: The person providing overall coordination of all activities &amp; making key response decisions. </a:t>
            </a:r>
          </a:p>
          <a:p>
            <a:pPr>
              <a:lnSpc>
                <a:spcPct val="120000"/>
              </a:lnSpc>
            </a:pPr>
            <a:r>
              <a:rPr lang="en-US" sz="1950" b="1" dirty="0">
                <a:latin typeface="Arial" charset="0"/>
                <a:ea typeface="Arial" charset="0"/>
                <a:cs typeface="Arial" charset="0"/>
              </a:rPr>
              <a:t>An Operations Officer</a:t>
            </a:r>
            <a:r>
              <a:rPr lang="en-US" sz="1950" dirty="0">
                <a:latin typeface="Arial" charset="0"/>
                <a:ea typeface="Arial" charset="0"/>
                <a:cs typeface="Arial" charset="0"/>
              </a:rPr>
              <a:t>: The person responsible for overall set-up, coordination, resources, logistical support &amp; IC operations.</a:t>
            </a:r>
          </a:p>
          <a:p>
            <a:pPr>
              <a:lnSpc>
                <a:spcPct val="120000"/>
              </a:lnSpc>
            </a:pPr>
            <a:r>
              <a:rPr lang="fr-FR" sz="1950" b="1" dirty="0">
                <a:latin typeface="Arial" charset="0"/>
                <a:ea typeface="Arial" charset="0"/>
                <a:cs typeface="Arial" charset="0"/>
              </a:rPr>
              <a:t>A Communications &amp; Liaison Officer</a:t>
            </a:r>
            <a:r>
              <a:rPr lang="en-US" sz="1950" dirty="0">
                <a:latin typeface="Arial" charset="0"/>
                <a:ea typeface="Arial" charset="0"/>
                <a:cs typeface="Arial" charset="0"/>
              </a:rPr>
              <a:t>: The person serving as liaison between the Incident Commander, first responders, CERT, government agencies, other NRG’</a:t>
            </a:r>
            <a:r>
              <a:rPr lang="pt-PT" sz="1950" dirty="0">
                <a:latin typeface="Arial" charset="0"/>
                <a:ea typeface="Arial" charset="0"/>
                <a:cs typeface="Arial" charset="0"/>
              </a:rPr>
              <a:t>s &amp; </a:t>
            </a:r>
            <a:r>
              <a:rPr lang="pt-PT" sz="1950" dirty="0" err="1">
                <a:latin typeface="Arial" charset="0"/>
                <a:ea typeface="Arial" charset="0"/>
                <a:cs typeface="Arial" charset="0"/>
              </a:rPr>
              <a:t>the</a:t>
            </a:r>
            <a:r>
              <a:rPr lang="pt-PT" sz="1950" dirty="0">
                <a:latin typeface="Arial" charset="0"/>
                <a:ea typeface="Arial" charset="0"/>
                <a:cs typeface="Arial" charset="0"/>
              </a:rPr>
              <a:t> ER Team</a:t>
            </a:r>
            <a:endParaRPr lang="en-US" sz="1950" dirty="0">
              <a:latin typeface="Arial" charset="0"/>
              <a:ea typeface="Arial" charset="0"/>
              <a:cs typeface="Arial" charset="0"/>
            </a:endParaRPr>
          </a:p>
          <a:p>
            <a:pPr>
              <a:lnSpc>
                <a:spcPct val="120000"/>
              </a:lnSpc>
            </a:pPr>
            <a:r>
              <a:rPr lang="en-US" sz="1950" b="1" dirty="0">
                <a:latin typeface="Arial" charset="0"/>
                <a:ea typeface="Arial" charset="0"/>
                <a:cs typeface="Arial" charset="0"/>
              </a:rPr>
              <a:t>A Zone Coordinator/Block Captain Leader a/k/a Situation Unit Leader</a:t>
            </a:r>
            <a:r>
              <a:rPr lang="en-US" sz="1950" dirty="0">
                <a:latin typeface="Arial" charset="0"/>
                <a:ea typeface="Arial" charset="0"/>
                <a:cs typeface="Arial" charset="0"/>
              </a:rPr>
              <a:t>: The person receiving information from the ZCs, BCs and others, who provides direction &amp; guidance, &amp; who organizes and records the information and passes it on to appropriate responders</a:t>
            </a:r>
          </a:p>
          <a:p>
            <a:pPr>
              <a:lnSpc>
                <a:spcPct val="120000"/>
              </a:lnSpc>
            </a:pPr>
            <a:r>
              <a:rPr lang="en-US" sz="1950" b="1" dirty="0">
                <a:latin typeface="Arial" charset="0"/>
                <a:ea typeface="Arial" charset="0"/>
                <a:cs typeface="Arial" charset="0"/>
              </a:rPr>
              <a:t>A Medical Team Leader</a:t>
            </a:r>
            <a:r>
              <a:rPr lang="en-US" sz="1950" dirty="0">
                <a:latin typeface="Arial" charset="0"/>
                <a:ea typeface="Arial" charset="0"/>
                <a:cs typeface="Arial" charset="0"/>
              </a:rPr>
              <a:t>: The person in charge of the neighborhood medical team. </a:t>
            </a:r>
          </a:p>
          <a:p>
            <a:pPr>
              <a:lnSpc>
                <a:spcPct val="120000"/>
              </a:lnSpc>
            </a:pPr>
            <a:r>
              <a:rPr lang="en-US" sz="1950" b="1" dirty="0">
                <a:latin typeface="Arial" charset="0"/>
                <a:ea typeface="Arial" charset="0"/>
                <a:cs typeface="Arial" charset="0"/>
              </a:rPr>
              <a:t>A Search and Rescue Team Leader</a:t>
            </a:r>
            <a:r>
              <a:rPr lang="en-US" sz="1950" dirty="0">
                <a:latin typeface="Arial" charset="0"/>
                <a:ea typeface="Arial" charset="0"/>
                <a:cs typeface="Arial" charset="0"/>
              </a:rPr>
              <a:t>:  A CERT trained person in charge of the neighborhood CERT team.</a:t>
            </a:r>
            <a:r>
              <a:rPr lang="en-US" sz="1900" dirty="0">
                <a:latin typeface="Arial" charset="0"/>
                <a:ea typeface="Arial" charset="0"/>
                <a:cs typeface="Arial" charset="0"/>
              </a:rPr>
              <a:t>	</a:t>
            </a:r>
          </a:p>
          <a:p>
            <a:endParaRPr lang="en-US" sz="1900" dirty="0"/>
          </a:p>
        </p:txBody>
      </p:sp>
      <p:sp>
        <p:nvSpPr>
          <p:cNvPr id="4" name="Title 1"/>
          <p:cNvSpPr>
            <a:spLocks noGrp="1"/>
          </p:cNvSpPr>
          <p:nvPr>
            <p:ph type="title"/>
          </p:nvPr>
        </p:nvSpPr>
        <p:spPr>
          <a:xfrm>
            <a:off x="0" y="1"/>
            <a:ext cx="12192000" cy="944380"/>
          </a:xfrm>
          <a:ln>
            <a:solidFill>
              <a:srgbClr val="C00000"/>
            </a:solidFill>
          </a:ln>
        </p:spPr>
        <p:txBody>
          <a:bodyPr>
            <a:noAutofit/>
          </a:bodyPr>
          <a:lstStyle/>
          <a:p>
            <a:pPr algn="ctr"/>
            <a:r>
              <a:rPr lang="en-US" sz="5400" b="1">
                <a:latin typeface="Arial" charset="0"/>
                <a:ea typeface="Arial" charset="0"/>
                <a:cs typeface="Arial" charset="0"/>
              </a:rPr>
              <a:t>INCIDENT COMMAND TEAM ROLES</a:t>
            </a:r>
          </a:p>
        </p:txBody>
      </p:sp>
      <p:sp>
        <p:nvSpPr>
          <p:cNvPr id="2" name="Slide Number Placeholder 1"/>
          <p:cNvSpPr>
            <a:spLocks noGrp="1"/>
          </p:cNvSpPr>
          <p:nvPr>
            <p:ph type="sldNum" sz="quarter" idx="12"/>
          </p:nvPr>
        </p:nvSpPr>
        <p:spPr>
          <a:xfrm>
            <a:off x="10568066" y="6356350"/>
            <a:ext cx="785734" cy="365125"/>
          </a:xfrm>
        </p:spPr>
        <p:txBody>
          <a:bodyPr/>
          <a:lstStyle/>
          <a:p>
            <a:fld id="{D57F1E4F-1CFF-5643-939E-02111984F565}" type="slidenum">
              <a:rPr lang="en-US" sz="1600" smtClean="0">
                <a:solidFill>
                  <a:schemeClr val="tx1"/>
                </a:solidFill>
                <a:latin typeface="Arial" charset="0"/>
                <a:ea typeface="Arial" charset="0"/>
                <a:cs typeface="Arial" charset="0"/>
              </a:rPr>
              <a:t>24</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6870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526" y="111542"/>
            <a:ext cx="11128948" cy="1118901"/>
          </a:xfrm>
          <a:ln>
            <a:solidFill>
              <a:srgbClr val="C00000"/>
            </a:solidFill>
          </a:ln>
        </p:spPr>
        <p:txBody>
          <a:bodyPr>
            <a:normAutofit fontScale="90000"/>
          </a:bodyPr>
          <a:lstStyle/>
          <a:p>
            <a:pPr algn="ctr"/>
            <a:r>
              <a:rPr lang="en-US" b="1">
                <a:latin typeface="Arial" charset="0"/>
                <a:ea typeface="Arial" charset="0"/>
                <a:cs typeface="Arial" charset="0"/>
              </a:rPr>
              <a:t>The CTH NRG Incident Command Structure</a:t>
            </a:r>
          </a:p>
        </p:txBody>
      </p:sp>
      <p:sp>
        <p:nvSpPr>
          <p:cNvPr id="6" name="Rectangle 5"/>
          <p:cNvSpPr/>
          <p:nvPr/>
        </p:nvSpPr>
        <p:spPr>
          <a:xfrm>
            <a:off x="4132612" y="1573967"/>
            <a:ext cx="3598223" cy="84025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charset="0"/>
                <a:ea typeface="Arial" charset="0"/>
                <a:cs typeface="Arial" charset="0"/>
              </a:rPr>
              <a:t>INCIDENT COMMANDER</a:t>
            </a:r>
          </a:p>
        </p:txBody>
      </p:sp>
      <p:sp>
        <p:nvSpPr>
          <p:cNvPr id="8" name="Rectangle 7"/>
          <p:cNvSpPr/>
          <p:nvPr/>
        </p:nvSpPr>
        <p:spPr>
          <a:xfrm>
            <a:off x="2517569" y="2809407"/>
            <a:ext cx="3210077" cy="9144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charset="0"/>
                <a:ea typeface="Arial" charset="0"/>
                <a:cs typeface="Arial" charset="0"/>
              </a:rPr>
              <a:t>COMMUNICATIONS OFFICER </a:t>
            </a:r>
          </a:p>
        </p:txBody>
      </p:sp>
      <p:sp>
        <p:nvSpPr>
          <p:cNvPr id="9" name="Rectangle 8"/>
          <p:cNvSpPr/>
          <p:nvPr/>
        </p:nvSpPr>
        <p:spPr>
          <a:xfrm>
            <a:off x="7352812" y="2871424"/>
            <a:ext cx="3536860" cy="914400"/>
          </a:xfrm>
          <a:prstGeom prst="rect">
            <a:avLst/>
          </a:prstGeom>
          <a:solidFill>
            <a:srgbClr val="00923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charset="0"/>
                <a:ea typeface="Arial" charset="0"/>
                <a:cs typeface="Arial" charset="0"/>
              </a:rPr>
              <a:t>OPERATIONS/ LOGISTICS OFFICER</a:t>
            </a:r>
          </a:p>
        </p:txBody>
      </p:sp>
      <p:sp>
        <p:nvSpPr>
          <p:cNvPr id="10" name="Rectangle 9"/>
          <p:cNvSpPr/>
          <p:nvPr/>
        </p:nvSpPr>
        <p:spPr>
          <a:xfrm>
            <a:off x="7352812" y="3869718"/>
            <a:ext cx="3536860" cy="914400"/>
          </a:xfrm>
          <a:prstGeom prst="rect">
            <a:avLst/>
          </a:prstGeom>
          <a:solidFill>
            <a:srgbClr val="00923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charset="0"/>
                <a:ea typeface="Arial" charset="0"/>
                <a:cs typeface="Arial" charset="0"/>
              </a:rPr>
              <a:t>MEDICAL  TEAM LEADER</a:t>
            </a:r>
          </a:p>
        </p:txBody>
      </p:sp>
      <p:sp>
        <p:nvSpPr>
          <p:cNvPr id="11" name="Rectangle 10"/>
          <p:cNvSpPr/>
          <p:nvPr/>
        </p:nvSpPr>
        <p:spPr>
          <a:xfrm>
            <a:off x="439387" y="5577812"/>
            <a:ext cx="6694852" cy="80115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charset="0"/>
                <a:ea typeface="Arial" charset="0"/>
                <a:cs typeface="Arial" charset="0"/>
              </a:rPr>
              <a:t>BLOCK CAPTAINS</a:t>
            </a:r>
          </a:p>
        </p:txBody>
      </p:sp>
      <p:sp>
        <p:nvSpPr>
          <p:cNvPr id="12" name="Rectangle 11"/>
          <p:cNvSpPr/>
          <p:nvPr/>
        </p:nvSpPr>
        <p:spPr>
          <a:xfrm>
            <a:off x="439387" y="4106056"/>
            <a:ext cx="5286694" cy="914400"/>
          </a:xfrm>
          <a:prstGeom prst="rect">
            <a:avLst/>
          </a:prstGeom>
          <a:solidFill>
            <a:srgbClr val="C00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charset="0"/>
                <a:ea typeface="Arial" charset="0"/>
                <a:cs typeface="Arial" charset="0"/>
              </a:rPr>
              <a:t>SITUATION RESPONSE LEADER</a:t>
            </a:r>
          </a:p>
          <a:p>
            <a:pPr algn="ctr"/>
            <a:r>
              <a:rPr lang="en-US" sz="2400" dirty="0">
                <a:latin typeface="Arial" charset="0"/>
                <a:ea typeface="Arial" charset="0"/>
                <a:cs typeface="Arial" charset="0"/>
              </a:rPr>
              <a:t>Lead Zone Coordinator</a:t>
            </a:r>
          </a:p>
        </p:txBody>
      </p:sp>
      <p:cxnSp>
        <p:nvCxnSpPr>
          <p:cNvPr id="14" name="Straight Connector 13"/>
          <p:cNvCxnSpPr>
            <a:cxnSpLocks/>
          </p:cNvCxnSpPr>
          <p:nvPr/>
        </p:nvCxnSpPr>
        <p:spPr>
          <a:xfrm>
            <a:off x="6096000" y="2414225"/>
            <a:ext cx="0" cy="2718658"/>
          </a:xfrm>
          <a:prstGeom prst="line">
            <a:avLst/>
          </a:prstGeom>
        </p:spPr>
        <p:style>
          <a:lnRef idx="3">
            <a:schemeClr val="dk1"/>
          </a:lnRef>
          <a:fillRef idx="0">
            <a:schemeClr val="dk1"/>
          </a:fillRef>
          <a:effectRef idx="2">
            <a:schemeClr val="dk1"/>
          </a:effectRef>
          <a:fontRef idx="minor">
            <a:schemeClr val="tx1"/>
          </a:fontRef>
        </p:style>
      </p:cxnSp>
      <p:sp>
        <p:nvSpPr>
          <p:cNvPr id="16" name="Rectangle 15"/>
          <p:cNvSpPr/>
          <p:nvPr/>
        </p:nvSpPr>
        <p:spPr>
          <a:xfrm>
            <a:off x="7352811" y="4868012"/>
            <a:ext cx="3536861" cy="875676"/>
          </a:xfrm>
          <a:prstGeom prst="rect">
            <a:avLst/>
          </a:prstGeom>
          <a:solidFill>
            <a:srgbClr val="00923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charset="0"/>
                <a:ea typeface="Arial" charset="0"/>
                <a:cs typeface="Arial" charset="0"/>
              </a:rPr>
              <a:t>CERT SEARCH &amp; RESCUE LEADER</a:t>
            </a:r>
          </a:p>
        </p:txBody>
      </p:sp>
      <p:cxnSp>
        <p:nvCxnSpPr>
          <p:cNvPr id="38" name="Straight Connector 37"/>
          <p:cNvCxnSpPr>
            <a:cxnSpLocks/>
          </p:cNvCxnSpPr>
          <p:nvPr/>
        </p:nvCxnSpPr>
        <p:spPr>
          <a:xfrm>
            <a:off x="4139637" y="5020456"/>
            <a:ext cx="0" cy="557356"/>
          </a:xfrm>
          <a:prstGeom prst="line">
            <a:avLst/>
          </a:prstGeom>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a:xfrm>
            <a:off x="10779291" y="6196401"/>
            <a:ext cx="740764" cy="365125"/>
          </a:xfrm>
        </p:spPr>
        <p:txBody>
          <a:bodyPr/>
          <a:lstStyle/>
          <a:p>
            <a:fld id="{D57F1E4F-1CFF-5643-939E-02111984F565}" type="slidenum">
              <a:rPr lang="en-US" sz="1600" smtClean="0">
                <a:solidFill>
                  <a:schemeClr val="tx1"/>
                </a:solidFill>
                <a:latin typeface="Arial" charset="0"/>
                <a:ea typeface="Arial" charset="0"/>
                <a:cs typeface="Arial" charset="0"/>
              </a:rPr>
              <a:t>25</a:t>
            </a:fld>
            <a:endParaRPr lang="en-US" sz="1600">
              <a:solidFill>
                <a:schemeClr val="tx1"/>
              </a:solidFill>
              <a:latin typeface="Arial" charset="0"/>
              <a:ea typeface="Arial" charset="0"/>
              <a:cs typeface="Arial" charset="0"/>
            </a:endParaRPr>
          </a:p>
        </p:txBody>
      </p:sp>
      <p:cxnSp>
        <p:nvCxnSpPr>
          <p:cNvPr id="37" name="Straight Connector 36">
            <a:extLst>
              <a:ext uri="{FF2B5EF4-FFF2-40B4-BE49-F238E27FC236}">
                <a16:creationId xmlns:a16="http://schemas.microsoft.com/office/drawing/2014/main" id="{2F339449-7159-2246-8E95-1962FE763183}"/>
              </a:ext>
            </a:extLst>
          </p:cNvPr>
          <p:cNvCxnSpPr>
            <a:cxnSpLocks/>
          </p:cNvCxnSpPr>
          <p:nvPr/>
        </p:nvCxnSpPr>
        <p:spPr>
          <a:xfrm flipH="1">
            <a:off x="5726080" y="3328624"/>
            <a:ext cx="1620798" cy="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E547E462-FCB9-1E44-973E-CEAECF829D0F}"/>
              </a:ext>
            </a:extLst>
          </p:cNvPr>
          <p:cNvCxnSpPr>
            <a:cxnSpLocks/>
          </p:cNvCxnSpPr>
          <p:nvPr/>
        </p:nvCxnSpPr>
        <p:spPr>
          <a:xfrm flipH="1">
            <a:off x="6096000" y="5132883"/>
            <a:ext cx="1250878"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3355DF32-C599-A54C-BDF5-BAE1DF6288DC}"/>
              </a:ext>
            </a:extLst>
          </p:cNvPr>
          <p:cNvCxnSpPr>
            <a:cxnSpLocks/>
          </p:cNvCxnSpPr>
          <p:nvPr/>
        </p:nvCxnSpPr>
        <p:spPr>
          <a:xfrm flipH="1">
            <a:off x="6096000" y="4254072"/>
            <a:ext cx="1250878"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E0708A53-06C5-B346-A9A2-98CCC5FD6929}"/>
              </a:ext>
            </a:extLst>
          </p:cNvPr>
          <p:cNvCxnSpPr>
            <a:cxnSpLocks/>
            <a:stCxn id="8" idx="2"/>
          </p:cNvCxnSpPr>
          <p:nvPr/>
        </p:nvCxnSpPr>
        <p:spPr>
          <a:xfrm flipH="1">
            <a:off x="4113906" y="3723807"/>
            <a:ext cx="8702" cy="38224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515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20" y="1289154"/>
            <a:ext cx="11947161" cy="5381469"/>
          </a:xfrm>
        </p:spPr>
        <p:txBody>
          <a:bodyPr>
            <a:noAutofit/>
          </a:bodyPr>
          <a:lstStyle/>
          <a:p>
            <a:pPr>
              <a:lnSpc>
                <a:spcPct val="120000"/>
              </a:lnSpc>
            </a:pPr>
            <a:r>
              <a:rPr lang="en-US" sz="3200" dirty="0">
                <a:latin typeface="Arial" charset="0"/>
                <a:ea typeface="Arial" charset="0"/>
                <a:cs typeface="Arial" charset="0"/>
              </a:rPr>
              <a:t>The listed job titles are specific</a:t>
            </a:r>
            <a:r>
              <a:rPr lang="it-IT" sz="3200" dirty="0">
                <a:latin typeface="Arial" charset="0"/>
                <a:ea typeface="Arial" charset="0"/>
                <a:cs typeface="Arial" charset="0"/>
              </a:rPr>
              <a:t> to the </a:t>
            </a:r>
            <a:r>
              <a:rPr lang="it-IT" sz="3200" dirty="0" err="1">
                <a:latin typeface="Arial" charset="0"/>
                <a:ea typeface="Arial" charset="0"/>
                <a:cs typeface="Arial" charset="0"/>
              </a:rPr>
              <a:t>roles</a:t>
            </a:r>
            <a:r>
              <a:rPr lang="it-IT" sz="3200" dirty="0">
                <a:latin typeface="Arial" charset="0"/>
                <a:ea typeface="Arial" charset="0"/>
                <a:cs typeface="Arial" charset="0"/>
              </a:rPr>
              <a:t>,</a:t>
            </a:r>
            <a:r>
              <a:rPr lang="en-US" sz="3200" dirty="0">
                <a:latin typeface="Arial" charset="0"/>
                <a:ea typeface="Arial" charset="0"/>
                <a:cs typeface="Arial" charset="0"/>
              </a:rPr>
              <a:t> and should be used in all communications, as they will be understood by any professional emergency responder. To be even marginally effective, the Incident Commander, Communications Liaison, &amp; Situation Response Unit Leader positions should be filled.   </a:t>
            </a:r>
          </a:p>
          <a:p>
            <a:pPr>
              <a:lnSpc>
                <a:spcPct val="120000"/>
              </a:lnSpc>
            </a:pPr>
            <a:r>
              <a:rPr lang="en-US" sz="3200" dirty="0">
                <a:latin typeface="Arial" charset="0"/>
                <a:ea typeface="Arial" charset="0"/>
                <a:cs typeface="Arial" charset="0"/>
              </a:rPr>
              <a:t> The Steering Committee will pre-assign volunteers to these roles, with some redundancy to help account for absences. As soon as the assignments are made block captains will be notified.</a:t>
            </a:r>
          </a:p>
        </p:txBody>
      </p:sp>
      <p:sp>
        <p:nvSpPr>
          <p:cNvPr id="4" name="Title 1"/>
          <p:cNvSpPr>
            <a:spLocks noGrp="1"/>
          </p:cNvSpPr>
          <p:nvPr>
            <p:ph type="title"/>
          </p:nvPr>
        </p:nvSpPr>
        <p:spPr>
          <a:xfrm>
            <a:off x="0" y="0"/>
            <a:ext cx="12192000" cy="1154243"/>
          </a:xfrm>
          <a:ln>
            <a:solidFill>
              <a:srgbClr val="C00000"/>
            </a:solidFill>
          </a:ln>
        </p:spPr>
        <p:txBody>
          <a:bodyPr>
            <a:noAutofit/>
          </a:bodyPr>
          <a:lstStyle/>
          <a:p>
            <a:pPr algn="ctr"/>
            <a:r>
              <a:rPr lang="en-US" sz="5400" b="1">
                <a:latin typeface="Arial" charset="0"/>
                <a:ea typeface="Arial" charset="0"/>
                <a:cs typeface="Arial" charset="0"/>
              </a:rPr>
              <a:t>INCIDENT COMMAND continued</a:t>
            </a:r>
          </a:p>
        </p:txBody>
      </p:sp>
      <p:sp>
        <p:nvSpPr>
          <p:cNvPr id="2" name="Slide Number Placeholder 1"/>
          <p:cNvSpPr>
            <a:spLocks noGrp="1"/>
          </p:cNvSpPr>
          <p:nvPr>
            <p:ph type="sldNum" sz="quarter" idx="12"/>
          </p:nvPr>
        </p:nvSpPr>
        <p:spPr>
          <a:xfrm>
            <a:off x="10568066" y="6356350"/>
            <a:ext cx="785734" cy="365125"/>
          </a:xfrm>
        </p:spPr>
        <p:txBody>
          <a:bodyPr/>
          <a:lstStyle/>
          <a:p>
            <a:fld id="{D57F1E4F-1CFF-5643-939E-02111984F565}" type="slidenum">
              <a:rPr lang="en-US" sz="1600" smtClean="0">
                <a:solidFill>
                  <a:schemeClr val="tx1"/>
                </a:solidFill>
                <a:latin typeface="Arial" charset="0"/>
                <a:ea typeface="Arial" charset="0"/>
                <a:cs typeface="Arial" charset="0"/>
              </a:rPr>
              <a:t>26</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1115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139495"/>
            <a:ext cx="11783268" cy="881586"/>
          </a:xfrm>
          <a:ln>
            <a:solidFill>
              <a:srgbClr val="C00000"/>
            </a:solidFill>
          </a:ln>
        </p:spPr>
        <p:txBody>
          <a:bodyPr>
            <a:noAutofit/>
          </a:bodyPr>
          <a:lstStyle/>
          <a:p>
            <a:pPr algn="ctr"/>
            <a:r>
              <a:rPr lang="en-US" sz="5400" b="1" dirty="0">
                <a:latin typeface="Arial" charset="0"/>
                <a:ea typeface="Arial" charset="0"/>
                <a:cs typeface="Arial" charset="0"/>
              </a:rPr>
              <a:t>IMPACT ASSESSMENTS</a:t>
            </a:r>
          </a:p>
        </p:txBody>
      </p:sp>
      <p:sp>
        <p:nvSpPr>
          <p:cNvPr id="3" name="Content Placeholder 2"/>
          <p:cNvSpPr>
            <a:spLocks noGrp="1"/>
          </p:cNvSpPr>
          <p:nvPr>
            <p:ph idx="1"/>
          </p:nvPr>
        </p:nvSpPr>
        <p:spPr>
          <a:xfrm>
            <a:off x="320040" y="1187532"/>
            <a:ext cx="11628120" cy="5350427"/>
          </a:xfrm>
        </p:spPr>
        <p:txBody>
          <a:bodyPr>
            <a:noAutofit/>
          </a:bodyPr>
          <a:lstStyle/>
          <a:p>
            <a:pPr marL="0" indent="0">
              <a:buNone/>
            </a:pPr>
            <a:r>
              <a:rPr lang="en-US" b="1" dirty="0">
                <a:latin typeface="Arial" charset="0"/>
                <a:ea typeface="Arial" charset="0"/>
                <a:cs typeface="Arial" charset="0"/>
              </a:rPr>
              <a:t>INJURIES</a:t>
            </a:r>
            <a:r>
              <a:rPr lang="en-US" dirty="0">
                <a:latin typeface="Arial" charset="0"/>
                <a:ea typeface="Arial" charset="0"/>
                <a:cs typeface="Arial" charset="0"/>
              </a:rPr>
              <a:t>:  BC’s are expected only to </a:t>
            </a:r>
            <a:r>
              <a:rPr lang="en-US" b="1" dirty="0">
                <a:latin typeface="Arial" charset="0"/>
                <a:ea typeface="Arial" charset="0"/>
                <a:cs typeface="Arial" charset="0"/>
              </a:rPr>
              <a:t>assess injuries</a:t>
            </a:r>
            <a:r>
              <a:rPr lang="en-US" dirty="0">
                <a:latin typeface="Arial" charset="0"/>
                <a:ea typeface="Arial" charset="0"/>
                <a:cs typeface="Arial" charset="0"/>
              </a:rPr>
              <a:t> &amp; </a:t>
            </a:r>
            <a:r>
              <a:rPr lang="en-US" b="1" dirty="0">
                <a:latin typeface="Arial" charset="0"/>
                <a:ea typeface="Arial" charset="0"/>
                <a:cs typeface="Arial" charset="0"/>
              </a:rPr>
              <a:t>report them</a:t>
            </a:r>
            <a:r>
              <a:rPr lang="en-US" dirty="0">
                <a:latin typeface="Arial" charset="0"/>
                <a:ea typeface="Arial" charset="0"/>
                <a:cs typeface="Arial" charset="0"/>
              </a:rPr>
              <a:t>. If you have first aid training or you are a CERT trained, you will be better able to assess the degree of injury. If untrained, do your best and seek prompt help from the Medical Team via your 2-way radio. In life and death situations you may take whatever action you deem appropriate to the circumstances.</a:t>
            </a:r>
            <a:r>
              <a:rPr lang="en-US" b="1" dirty="0">
                <a:latin typeface="Arial" charset="0"/>
                <a:ea typeface="Arial" charset="0"/>
                <a:cs typeface="Arial" charset="0"/>
              </a:rPr>
              <a:t>										</a:t>
            </a:r>
            <a:endParaRPr lang="en-US" dirty="0">
              <a:latin typeface="Arial" charset="0"/>
              <a:ea typeface="Arial" charset="0"/>
              <a:cs typeface="Arial" charset="0"/>
            </a:endParaRPr>
          </a:p>
          <a:p>
            <a:pPr marL="0" indent="0">
              <a:buNone/>
            </a:pPr>
            <a:r>
              <a:rPr lang="en-US" b="1" dirty="0">
                <a:latin typeface="Arial" charset="0"/>
                <a:ea typeface="Arial" charset="0"/>
                <a:cs typeface="Arial" charset="0"/>
              </a:rPr>
              <a:t>HAZARDS</a:t>
            </a:r>
            <a:r>
              <a:rPr lang="en-US" dirty="0">
                <a:latin typeface="Arial" charset="0"/>
                <a:ea typeface="Arial" charset="0"/>
                <a:cs typeface="Arial" charset="0"/>
              </a:rPr>
              <a:t>: BC’s are expected to </a:t>
            </a:r>
            <a:r>
              <a:rPr lang="en-US" b="1" dirty="0">
                <a:latin typeface="Arial" charset="0"/>
                <a:ea typeface="Arial" charset="0"/>
                <a:cs typeface="Arial" charset="0"/>
              </a:rPr>
              <a:t>assess hazards </a:t>
            </a:r>
            <a:r>
              <a:rPr lang="en-US" dirty="0">
                <a:latin typeface="Arial" charset="0"/>
                <a:ea typeface="Arial" charset="0"/>
                <a:cs typeface="Arial" charset="0"/>
              </a:rPr>
              <a:t>and </a:t>
            </a:r>
            <a:r>
              <a:rPr lang="en-US" b="1" dirty="0">
                <a:latin typeface="Arial" charset="0"/>
                <a:ea typeface="Arial" charset="0"/>
                <a:cs typeface="Arial" charset="0"/>
              </a:rPr>
              <a:t>report them.</a:t>
            </a:r>
            <a:endParaRPr lang="en-US" dirty="0">
              <a:latin typeface="Arial" charset="0"/>
              <a:ea typeface="Arial" charset="0"/>
              <a:cs typeface="Arial" charset="0"/>
            </a:endParaRPr>
          </a:p>
          <a:p>
            <a:r>
              <a:rPr lang="en-US" dirty="0">
                <a:latin typeface="Arial" charset="0"/>
                <a:ea typeface="Arial" charset="0"/>
                <a:cs typeface="Arial" charset="0"/>
              </a:rPr>
              <a:t>Utility wires down - </a:t>
            </a:r>
            <a:r>
              <a:rPr lang="en-US" b="1" dirty="0">
                <a:latin typeface="Arial" charset="0"/>
                <a:ea typeface="Arial" charset="0"/>
                <a:cs typeface="Arial" charset="0"/>
              </a:rPr>
              <a:t>ASSUME ALL DOWNED WIRES ARE HOT</a:t>
            </a:r>
          </a:p>
          <a:p>
            <a:r>
              <a:rPr lang="en-US" dirty="0">
                <a:latin typeface="Arial" charset="0"/>
                <a:ea typeface="Arial" charset="0"/>
                <a:cs typeface="Arial" charset="0"/>
              </a:rPr>
              <a:t>Gas leaks</a:t>
            </a:r>
          </a:p>
          <a:p>
            <a:r>
              <a:rPr lang="en-US" dirty="0">
                <a:latin typeface="Arial" charset="0"/>
                <a:ea typeface="Arial" charset="0"/>
                <a:cs typeface="Arial" charset="0"/>
              </a:rPr>
              <a:t>Building/infrastructure damage </a:t>
            </a:r>
            <a:r>
              <a:rPr lang="mr-IN" dirty="0">
                <a:latin typeface="Arial" charset="0"/>
                <a:ea typeface="Arial" charset="0"/>
                <a:cs typeface="Arial" charset="0"/>
              </a:rPr>
              <a:t>–</a:t>
            </a:r>
            <a:r>
              <a:rPr lang="en-US" dirty="0">
                <a:latin typeface="Arial" charset="0"/>
                <a:ea typeface="Arial" charset="0"/>
                <a:cs typeface="Arial" charset="0"/>
              </a:rPr>
              <a:t> look for obvious signs of damage. Do not express opinions about habitability. </a:t>
            </a:r>
          </a:p>
        </p:txBody>
      </p:sp>
      <p:sp>
        <p:nvSpPr>
          <p:cNvPr id="4" name="Slide Number Placeholder 3"/>
          <p:cNvSpPr>
            <a:spLocks noGrp="1"/>
          </p:cNvSpPr>
          <p:nvPr>
            <p:ph type="sldNum" sz="quarter" idx="12"/>
          </p:nvPr>
        </p:nvSpPr>
        <p:spPr>
          <a:xfrm>
            <a:off x="10568066" y="6356350"/>
            <a:ext cx="785734" cy="365125"/>
          </a:xfrm>
        </p:spPr>
        <p:txBody>
          <a:bodyPr/>
          <a:lstStyle/>
          <a:p>
            <a:fld id="{D57F1E4F-1CFF-5643-939E-02111984F565}" type="slidenum">
              <a:rPr lang="en-US" sz="1600" smtClean="0">
                <a:solidFill>
                  <a:schemeClr val="tx1"/>
                </a:solidFill>
                <a:latin typeface="Arial" charset="0"/>
                <a:ea typeface="Arial" charset="0"/>
                <a:cs typeface="Arial" charset="0"/>
              </a:rPr>
              <a:t>27</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38577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0"/>
            <a:ext cx="11825490" cy="974361"/>
          </a:xfrm>
          <a:ln>
            <a:solidFill>
              <a:srgbClr val="C00000"/>
            </a:solidFill>
          </a:ln>
        </p:spPr>
        <p:txBody>
          <a:bodyPr>
            <a:normAutofit/>
          </a:bodyPr>
          <a:lstStyle/>
          <a:p>
            <a:pPr algn="ctr"/>
            <a:r>
              <a:rPr lang="en-US" sz="5400" b="1">
                <a:latin typeface="Arial" charset="0"/>
                <a:ea typeface="Arial" charset="0"/>
                <a:cs typeface="Arial" charset="0"/>
              </a:rPr>
              <a:t>ASSESSMENT REPORTING</a:t>
            </a:r>
            <a:endParaRPr lang="en-US" sz="5400" b="1"/>
          </a:p>
        </p:txBody>
      </p:sp>
      <p:sp>
        <p:nvSpPr>
          <p:cNvPr id="3" name="Content Placeholder 2"/>
          <p:cNvSpPr>
            <a:spLocks noGrp="1"/>
          </p:cNvSpPr>
          <p:nvPr>
            <p:ph idx="1"/>
          </p:nvPr>
        </p:nvSpPr>
        <p:spPr>
          <a:xfrm>
            <a:off x="106680" y="1094282"/>
            <a:ext cx="11948160" cy="5443678"/>
          </a:xfrm>
        </p:spPr>
        <p:txBody>
          <a:bodyPr>
            <a:noAutofit/>
          </a:bodyPr>
          <a:lstStyle/>
          <a:p>
            <a:pPr marL="0" indent="0">
              <a:buNone/>
            </a:pPr>
            <a:r>
              <a:rPr lang="en-US" sz="2700" dirty="0">
                <a:latin typeface="Arial" charset="0"/>
                <a:ea typeface="Arial" charset="0"/>
                <a:cs typeface="Arial" charset="0"/>
              </a:rPr>
              <a:t>When describing assessments use these terms:</a:t>
            </a:r>
          </a:p>
          <a:p>
            <a:pPr lvl="0"/>
            <a:r>
              <a:rPr lang="en-US" sz="2700" b="1" dirty="0">
                <a:solidFill>
                  <a:srgbClr val="017125"/>
                </a:solidFill>
                <a:latin typeface="Arial" charset="0"/>
                <a:ea typeface="Arial" charset="0"/>
                <a:cs typeface="Arial" charset="0"/>
              </a:rPr>
              <a:t>No impact</a:t>
            </a:r>
          </a:p>
          <a:p>
            <a:pPr lvl="0"/>
            <a:r>
              <a:rPr lang="en-US" sz="2700" b="1" dirty="0">
                <a:solidFill>
                  <a:schemeClr val="accent4"/>
                </a:solidFill>
                <a:latin typeface="Arial" charset="0"/>
                <a:ea typeface="Arial" charset="0"/>
                <a:cs typeface="Arial" charset="0"/>
              </a:rPr>
              <a:t>Light Impact</a:t>
            </a:r>
            <a:r>
              <a:rPr lang="en-US" sz="2700" b="1" dirty="0">
                <a:latin typeface="Arial" charset="0"/>
                <a:ea typeface="Arial" charset="0"/>
                <a:cs typeface="Arial" charset="0"/>
              </a:rPr>
              <a:t>:</a:t>
            </a:r>
            <a:r>
              <a:rPr lang="en-US" sz="2700" dirty="0">
                <a:latin typeface="Arial" charset="0"/>
                <a:ea typeface="Arial" charset="0"/>
                <a:cs typeface="Arial" charset="0"/>
              </a:rPr>
              <a:t> </a:t>
            </a:r>
            <a:r>
              <a:rPr lang="en-US" sz="2700" b="1" dirty="0">
                <a:latin typeface="Arial" charset="0"/>
                <a:ea typeface="Arial" charset="0"/>
                <a:cs typeface="Arial" charset="0"/>
              </a:rPr>
              <a:t>For example </a:t>
            </a:r>
            <a:r>
              <a:rPr lang="en-US" sz="2700" dirty="0">
                <a:latin typeface="Arial" charset="0"/>
                <a:ea typeface="Arial" charset="0"/>
                <a:cs typeface="Arial" charset="0"/>
              </a:rPr>
              <a:t>- Occasional cracks in walls. Trees down but no visible structural damage. No structures at obvious risk. No serious personal injuries. No structures burnt. Minor vegetation burn but no uncontained wildfire in block area.</a:t>
            </a:r>
          </a:p>
          <a:p>
            <a:pPr lvl="0"/>
            <a:r>
              <a:rPr lang="en-US" sz="2700" b="1" dirty="0">
                <a:solidFill>
                  <a:schemeClr val="accent2">
                    <a:lumMod val="75000"/>
                  </a:schemeClr>
                </a:solidFill>
                <a:latin typeface="Arial" charset="0"/>
                <a:ea typeface="Arial" charset="0"/>
                <a:cs typeface="Arial" charset="0"/>
              </a:rPr>
              <a:t>Moderate Impact</a:t>
            </a:r>
            <a:r>
              <a:rPr lang="en-US" sz="2700" b="1" dirty="0">
                <a:latin typeface="Arial" charset="0"/>
                <a:ea typeface="Arial" charset="0"/>
                <a:cs typeface="Arial" charset="0"/>
              </a:rPr>
              <a:t>:</a:t>
            </a:r>
            <a:r>
              <a:rPr lang="en-US" sz="2700" dirty="0">
                <a:latin typeface="Arial" charset="0"/>
                <a:ea typeface="Arial" charset="0"/>
                <a:cs typeface="Arial" charset="0"/>
              </a:rPr>
              <a:t> </a:t>
            </a:r>
            <a:r>
              <a:rPr lang="en-US" sz="2700" b="1" dirty="0">
                <a:latin typeface="Arial" charset="0"/>
                <a:ea typeface="Arial" charset="0"/>
                <a:cs typeface="Arial" charset="0"/>
              </a:rPr>
              <a:t>For example </a:t>
            </a:r>
            <a:r>
              <a:rPr lang="en-US" sz="2700" dirty="0">
                <a:latin typeface="Arial" charset="0"/>
                <a:ea typeface="Arial" charset="0"/>
                <a:cs typeface="Arial" charset="0"/>
              </a:rPr>
              <a:t>- Power line(s) down. Some personal injuries, but not life-threatening.  Some fire damage to houses but none appear to be structurally failing or completely destroyed. Contained wildfire in area(s) within block. </a:t>
            </a:r>
          </a:p>
          <a:p>
            <a:pPr lvl="0"/>
            <a:r>
              <a:rPr lang="en-US" sz="2700" b="1" dirty="0">
                <a:solidFill>
                  <a:srgbClr val="C00000"/>
                </a:solidFill>
                <a:latin typeface="Arial" charset="0"/>
                <a:ea typeface="Arial" charset="0"/>
                <a:cs typeface="Arial" charset="0"/>
              </a:rPr>
              <a:t>Heavy Impact</a:t>
            </a:r>
            <a:r>
              <a:rPr lang="en-US" sz="2700" b="1" dirty="0">
                <a:latin typeface="Arial" charset="0"/>
                <a:ea typeface="Arial" charset="0"/>
                <a:cs typeface="Arial" charset="0"/>
              </a:rPr>
              <a:t>:</a:t>
            </a:r>
            <a:r>
              <a:rPr lang="en-US" sz="2700" dirty="0">
                <a:latin typeface="Arial" charset="0"/>
                <a:ea typeface="Arial" charset="0"/>
                <a:cs typeface="Arial" charset="0"/>
              </a:rPr>
              <a:t> </a:t>
            </a:r>
            <a:r>
              <a:rPr lang="en-US" sz="2700" b="1" dirty="0">
                <a:latin typeface="Arial" charset="0"/>
                <a:ea typeface="Arial" charset="0"/>
                <a:cs typeface="Arial" charset="0"/>
              </a:rPr>
              <a:t>For example </a:t>
            </a:r>
            <a:r>
              <a:rPr lang="en-US" sz="2700" dirty="0">
                <a:latin typeface="Arial" charset="0"/>
                <a:ea typeface="Arial" charset="0"/>
                <a:cs typeface="Arial" charset="0"/>
              </a:rPr>
              <a:t>- Moderate plus one or more houses tilted, off foundations or destroyed. Life-threatening injuries to one or more persons. Uncontained wildfire in progress in or near home/block.</a:t>
            </a:r>
          </a:p>
        </p:txBody>
      </p:sp>
      <p:sp>
        <p:nvSpPr>
          <p:cNvPr id="4" name="Slide Number Placeholder 3"/>
          <p:cNvSpPr>
            <a:spLocks noGrp="1"/>
          </p:cNvSpPr>
          <p:nvPr>
            <p:ph type="sldNum" sz="quarter" idx="12"/>
          </p:nvPr>
        </p:nvSpPr>
        <p:spPr>
          <a:xfrm>
            <a:off x="10658006" y="6356350"/>
            <a:ext cx="695793" cy="365125"/>
          </a:xfrm>
        </p:spPr>
        <p:txBody>
          <a:bodyPr/>
          <a:lstStyle/>
          <a:p>
            <a:fld id="{D57F1E4F-1CFF-5643-939E-02111984F565}" type="slidenum">
              <a:rPr lang="en-US" sz="1600" smtClean="0">
                <a:solidFill>
                  <a:schemeClr val="tx1"/>
                </a:solidFill>
                <a:latin typeface="Arial" charset="0"/>
                <a:ea typeface="Arial" charset="0"/>
                <a:cs typeface="Arial" charset="0"/>
              </a:rPr>
              <a:t>28</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11678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81" y="125283"/>
            <a:ext cx="11527437" cy="729156"/>
          </a:xfrm>
          <a:ln>
            <a:solidFill>
              <a:srgbClr val="C00000"/>
            </a:solidFill>
          </a:ln>
        </p:spPr>
        <p:txBody>
          <a:bodyPr>
            <a:normAutofit fontScale="90000"/>
          </a:bodyPr>
          <a:lstStyle/>
          <a:p>
            <a:pPr algn="ctr"/>
            <a:r>
              <a:rPr lang="en-US" sz="5400" b="1" dirty="0">
                <a:latin typeface="Arial" charset="0"/>
                <a:ea typeface="Arial" charset="0"/>
                <a:cs typeface="Arial" charset="0"/>
              </a:rPr>
              <a:t>ASSESSMENT PROCESS</a:t>
            </a:r>
          </a:p>
        </p:txBody>
      </p:sp>
      <p:sp>
        <p:nvSpPr>
          <p:cNvPr id="3" name="Content Placeholder 2"/>
          <p:cNvSpPr>
            <a:spLocks noGrp="1"/>
          </p:cNvSpPr>
          <p:nvPr>
            <p:ph sz="half" idx="1"/>
          </p:nvPr>
        </p:nvSpPr>
        <p:spPr>
          <a:xfrm>
            <a:off x="104931" y="854439"/>
            <a:ext cx="5914869" cy="5816185"/>
          </a:xfrm>
        </p:spPr>
        <p:txBody>
          <a:bodyPr>
            <a:normAutofit/>
          </a:bodyPr>
          <a:lstStyle/>
          <a:p>
            <a:pPr marL="0" lvl="0" indent="0">
              <a:lnSpc>
                <a:spcPct val="120000"/>
              </a:lnSpc>
              <a:buNone/>
            </a:pPr>
            <a:r>
              <a:rPr lang="en-US" sz="1850" b="1">
                <a:latin typeface="Arial" charset="0"/>
                <a:ea typeface="Arial" charset="0"/>
                <a:cs typeface="Arial" charset="0"/>
              </a:rPr>
              <a:t>SERIOUS INJURY OR HAZARD: Radio in immediately. For all other information, make one combined report when block is complete.</a:t>
            </a:r>
          </a:p>
          <a:p>
            <a:pPr lvl="0">
              <a:lnSpc>
                <a:spcPct val="120000"/>
              </a:lnSpc>
            </a:pPr>
            <a:r>
              <a:rPr lang="en-US" sz="1850">
                <a:latin typeface="Arial" charset="0"/>
                <a:ea typeface="Arial" charset="0"/>
                <a:cs typeface="Arial" charset="0"/>
              </a:rPr>
              <a:t>Conduct door-to-door surveys of assigned homes. Look for OK and HELP signs; prioritize HELP and NO SIGN homes.</a:t>
            </a:r>
          </a:p>
          <a:p>
            <a:pPr>
              <a:lnSpc>
                <a:spcPct val="120000"/>
              </a:lnSpc>
            </a:pPr>
            <a:r>
              <a:rPr lang="en-US" sz="1850">
                <a:latin typeface="Arial" charset="0"/>
                <a:ea typeface="Arial" charset="0"/>
                <a:cs typeface="Arial" charset="0"/>
              </a:rPr>
              <a:t>Using the form provided assess injuries and damage and report conditions promptly to IC. If you have CERT or First Aid training, provide hands-on first aid assistance.</a:t>
            </a:r>
          </a:p>
          <a:p>
            <a:pPr>
              <a:lnSpc>
                <a:spcPct val="120000"/>
              </a:lnSpc>
            </a:pPr>
            <a:r>
              <a:rPr lang="en-US" sz="1850" b="1">
                <a:latin typeface="Arial" charset="0"/>
                <a:ea typeface="Arial" charset="0"/>
                <a:cs typeface="Arial" charset="0"/>
              </a:rPr>
              <a:t>NO SIGN</a:t>
            </a:r>
            <a:r>
              <a:rPr lang="en-US" sz="1850">
                <a:latin typeface="Arial" charset="0"/>
                <a:ea typeface="Arial" charset="0"/>
                <a:cs typeface="Arial" charset="0"/>
              </a:rPr>
              <a:t>: knock loudly, repeatedly. Identify yourself. Do not enter unless you see or hear someone needing help. (Discuss action)</a:t>
            </a:r>
          </a:p>
          <a:p>
            <a:pPr>
              <a:lnSpc>
                <a:spcPct val="120000"/>
              </a:lnSpc>
            </a:pPr>
            <a:r>
              <a:rPr lang="en-US" sz="1850" b="1">
                <a:latin typeface="Arial" charset="0"/>
                <a:ea typeface="Arial" charset="0"/>
                <a:cs typeface="Arial" charset="0"/>
              </a:rPr>
              <a:t>HELP SIGN</a:t>
            </a:r>
            <a:r>
              <a:rPr lang="en-US" sz="1850">
                <a:latin typeface="Arial" charset="0"/>
                <a:ea typeface="Arial" charset="0"/>
                <a:cs typeface="Arial" charset="0"/>
              </a:rPr>
              <a:t>: Knock and call; if no response, immediately report location to IC.</a:t>
            </a:r>
          </a:p>
          <a:p>
            <a:endParaRPr lang="en-US" sz="1850"/>
          </a:p>
        </p:txBody>
      </p:sp>
      <p:sp>
        <p:nvSpPr>
          <p:cNvPr id="4" name="Content Placeholder 3"/>
          <p:cNvSpPr>
            <a:spLocks noGrp="1"/>
          </p:cNvSpPr>
          <p:nvPr>
            <p:ph sz="half" idx="2"/>
          </p:nvPr>
        </p:nvSpPr>
        <p:spPr>
          <a:xfrm>
            <a:off x="6172200" y="854439"/>
            <a:ext cx="5611318" cy="5816185"/>
          </a:xfrm>
        </p:spPr>
        <p:txBody>
          <a:bodyPr>
            <a:noAutofit/>
          </a:bodyPr>
          <a:lstStyle/>
          <a:p>
            <a:pPr lvl="0">
              <a:lnSpc>
                <a:spcPct val="120000"/>
              </a:lnSpc>
            </a:pPr>
            <a:r>
              <a:rPr lang="en-US" sz="2100" b="1">
                <a:latin typeface="Arial" charset="0"/>
                <a:ea typeface="Arial" charset="0"/>
                <a:cs typeface="Arial" charset="0"/>
              </a:rPr>
              <a:t>UNINHABITABLE HOME </a:t>
            </a:r>
            <a:r>
              <a:rPr lang="en-US" sz="2100">
                <a:latin typeface="Arial" charset="0"/>
                <a:ea typeface="Arial" charset="0"/>
                <a:cs typeface="Arial" charset="0"/>
              </a:rPr>
              <a:t>(as determined by homeowner): Recommend occupants shelter with a neighbor, or use camping equipment (if any) and remain on own property, if safe to do so.</a:t>
            </a:r>
          </a:p>
          <a:p>
            <a:pPr lvl="0">
              <a:lnSpc>
                <a:spcPct val="120000"/>
              </a:lnSpc>
            </a:pPr>
            <a:r>
              <a:rPr lang="en-US" sz="2100" b="1">
                <a:latin typeface="Arial" charset="0"/>
                <a:ea typeface="Arial" charset="0"/>
                <a:cs typeface="Arial" charset="0"/>
              </a:rPr>
              <a:t>HABITABLE HOMES (</a:t>
            </a:r>
            <a:r>
              <a:rPr lang="en-US" sz="2100">
                <a:latin typeface="Arial" charset="0"/>
                <a:ea typeface="Arial" charset="0"/>
                <a:cs typeface="Arial" charset="0"/>
              </a:rPr>
              <a:t>as determined by homeowner): Recommend residents remain if no ongoing threat. </a:t>
            </a:r>
          </a:p>
          <a:p>
            <a:pPr lvl="0">
              <a:lnSpc>
                <a:spcPct val="120000"/>
              </a:lnSpc>
            </a:pPr>
            <a:r>
              <a:rPr lang="en-US" sz="2100">
                <a:latin typeface="Arial" charset="0"/>
                <a:ea typeface="Arial" charset="0"/>
                <a:cs typeface="Arial" charset="0"/>
              </a:rPr>
              <a:t>Record all inspected households on clipboard form. </a:t>
            </a:r>
          </a:p>
          <a:p>
            <a:pPr lvl="0">
              <a:lnSpc>
                <a:spcPct val="120000"/>
              </a:lnSpc>
            </a:pPr>
            <a:r>
              <a:rPr lang="en-US" sz="2100">
                <a:latin typeface="Arial" charset="0"/>
                <a:ea typeface="Arial" charset="0"/>
                <a:cs typeface="Arial" charset="0"/>
              </a:rPr>
              <a:t>Remain in neighborhood; monitor block until IC or the authorities declare the emergency is over. </a:t>
            </a:r>
          </a:p>
          <a:p>
            <a:pPr>
              <a:lnSpc>
                <a:spcPct val="120000"/>
              </a:lnSpc>
            </a:pPr>
            <a:endParaRPr lang="en-US" sz="2100"/>
          </a:p>
        </p:txBody>
      </p:sp>
      <p:sp>
        <p:nvSpPr>
          <p:cNvPr id="5" name="Slide Number Placeholder 4"/>
          <p:cNvSpPr>
            <a:spLocks noGrp="1"/>
          </p:cNvSpPr>
          <p:nvPr>
            <p:ph type="sldNum" sz="quarter" idx="12"/>
          </p:nvPr>
        </p:nvSpPr>
        <p:spPr>
          <a:xfrm>
            <a:off x="10583056" y="6356350"/>
            <a:ext cx="770744" cy="365125"/>
          </a:xfrm>
        </p:spPr>
        <p:txBody>
          <a:bodyPr/>
          <a:lstStyle/>
          <a:p>
            <a:fld id="{D57F1E4F-1CFF-5643-939E-02111984F565}" type="slidenum">
              <a:rPr lang="en-US" sz="1600" smtClean="0">
                <a:solidFill>
                  <a:schemeClr val="tx1"/>
                </a:solidFill>
                <a:latin typeface="Arial" charset="0"/>
                <a:ea typeface="Arial" charset="0"/>
                <a:cs typeface="Arial" charset="0"/>
              </a:rPr>
              <a:t>29</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5186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151-55B5-144B-B30C-8D314D1B8543}"/>
              </a:ext>
            </a:extLst>
          </p:cNvPr>
          <p:cNvSpPr>
            <a:spLocks noGrp="1"/>
          </p:cNvSpPr>
          <p:nvPr>
            <p:ph type="title"/>
          </p:nvPr>
        </p:nvSpPr>
        <p:spPr>
          <a:xfrm>
            <a:off x="838200" y="185738"/>
            <a:ext cx="10515600" cy="1369929"/>
          </a:xfrm>
          <a:ln>
            <a:solidFill>
              <a:schemeClr val="bg1">
                <a:lumMod val="75000"/>
              </a:schemeClr>
            </a:solidFill>
          </a:ln>
        </p:spPr>
        <p:txBody>
          <a:bodyPr>
            <a:normAutofit/>
          </a:bodyPr>
          <a:lstStyle/>
          <a:p>
            <a:pPr algn="ctr"/>
            <a:r>
              <a:rPr lang="en-US" b="1" dirty="0">
                <a:latin typeface="Arial" panose="020B0604020202020204" pitchFamily="34" charset="0"/>
                <a:cs typeface="Arial" panose="020B0604020202020204" pitchFamily="34" charset="0"/>
              </a:rPr>
              <a:t>TRAINING OUTLINE &amp; OBJECTIVES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By the end of the training you should ..</a:t>
            </a:r>
          </a:p>
        </p:txBody>
      </p:sp>
      <p:sp>
        <p:nvSpPr>
          <p:cNvPr id="3" name="Content Placeholder 2">
            <a:extLst>
              <a:ext uri="{FF2B5EF4-FFF2-40B4-BE49-F238E27FC236}">
                <a16:creationId xmlns:a16="http://schemas.microsoft.com/office/drawing/2014/main" id="{132427B2-EEC3-2542-8E8B-FB11E8E1D03F}"/>
              </a:ext>
            </a:extLst>
          </p:cNvPr>
          <p:cNvSpPr>
            <a:spLocks noGrp="1"/>
          </p:cNvSpPr>
          <p:nvPr>
            <p:ph idx="1"/>
          </p:nvPr>
        </p:nvSpPr>
        <p:spPr>
          <a:xfrm>
            <a:off x="838200" y="1698170"/>
            <a:ext cx="10515600" cy="4658179"/>
          </a:xfrm>
        </p:spPr>
        <p:txBody>
          <a:bodyPr>
            <a:normAutofit/>
          </a:bodyPr>
          <a:lstStyle/>
          <a:p>
            <a:pPr>
              <a:buClr>
                <a:srgbClr val="C00000"/>
              </a:buClr>
              <a:buFont typeface="Wingdings" pitchFamily="2" charset="2"/>
              <a:buChar char="q"/>
            </a:pPr>
            <a:r>
              <a:rPr lang="en-US" dirty="0">
                <a:latin typeface="Arial" panose="020B0604020202020204" pitchFamily="34" charset="0"/>
                <a:cs typeface="Arial" panose="020B0604020202020204" pitchFamily="34" charset="0"/>
              </a:rPr>
              <a:t>Understand the role &amp; duties of a Block Captain before, during &amp; after a disaster</a:t>
            </a:r>
          </a:p>
          <a:p>
            <a:pPr>
              <a:buClr>
                <a:srgbClr val="C00000"/>
              </a:buClr>
              <a:buFont typeface="Wingdings" pitchFamily="2" charset="2"/>
              <a:buChar char="q"/>
            </a:pPr>
            <a:r>
              <a:rPr lang="en-US" dirty="0">
                <a:latin typeface="Arial" panose="020B0604020202020204" pitchFamily="34" charset="0"/>
                <a:cs typeface="Arial" panose="020B0604020202020204" pitchFamily="34" charset="0"/>
              </a:rPr>
              <a:t>Know how to prepare yourself to perform your duties</a:t>
            </a:r>
          </a:p>
          <a:p>
            <a:pPr>
              <a:buClr>
                <a:srgbClr val="C00000"/>
              </a:buClr>
              <a:buFont typeface="Wingdings" pitchFamily="2" charset="2"/>
              <a:buChar char="q"/>
            </a:pPr>
            <a:r>
              <a:rPr lang="en-US" dirty="0">
                <a:latin typeface="Arial" panose="020B0604020202020204" pitchFamily="34" charset="0"/>
                <a:cs typeface="Arial" panose="020B0604020202020204" pitchFamily="34" charset="0"/>
              </a:rPr>
              <a:t>Know how to prepare the residents in your block </a:t>
            </a:r>
          </a:p>
          <a:p>
            <a:pPr>
              <a:buClr>
                <a:srgbClr val="C00000"/>
              </a:buClr>
              <a:buFont typeface="Wingdings" pitchFamily="2" charset="2"/>
              <a:buChar char="q"/>
            </a:pPr>
            <a:r>
              <a:rPr lang="en-US" dirty="0">
                <a:latin typeface="Arial" panose="020B0604020202020204" pitchFamily="34" charset="0"/>
                <a:cs typeface="Arial" panose="020B0604020202020204" pitchFamily="34" charset="0"/>
              </a:rPr>
              <a:t>Know how to assess &amp; report block/resident status </a:t>
            </a:r>
          </a:p>
          <a:p>
            <a:pPr>
              <a:buClr>
                <a:srgbClr val="C00000"/>
              </a:buClr>
              <a:buFont typeface="Wingdings" pitchFamily="2" charset="2"/>
              <a:buChar char="q"/>
            </a:pPr>
            <a:r>
              <a:rPr lang="en-US" dirty="0">
                <a:latin typeface="Arial" panose="020B0604020202020204" pitchFamily="34" charset="0"/>
                <a:cs typeface="Arial" panose="020B0604020202020204" pitchFamily="34" charset="0"/>
              </a:rPr>
              <a:t>Know how to use your 2-way radio correctly</a:t>
            </a:r>
          </a:p>
          <a:p>
            <a:pPr>
              <a:buClr>
                <a:srgbClr val="C00000"/>
              </a:buClr>
              <a:buFont typeface="Wingdings" pitchFamily="2" charset="2"/>
              <a:buChar char="q"/>
            </a:pPr>
            <a:r>
              <a:rPr lang="en-US" dirty="0">
                <a:latin typeface="Arial" panose="020B0604020202020204" pitchFamily="34" charset="0"/>
                <a:cs typeface="Arial" panose="020B0604020202020204" pitchFamily="34" charset="0"/>
              </a:rPr>
              <a:t>Understand the CTH NRG Communications System</a:t>
            </a:r>
          </a:p>
          <a:p>
            <a:pPr>
              <a:buClr>
                <a:srgbClr val="C00000"/>
              </a:buClr>
              <a:buFont typeface="Wingdings" pitchFamily="2" charset="2"/>
              <a:buChar char="q"/>
            </a:pPr>
            <a:r>
              <a:rPr lang="en-US" dirty="0">
                <a:latin typeface="Arial" panose="020B0604020202020204" pitchFamily="34" charset="0"/>
                <a:cs typeface="Arial" panose="020B0604020202020204" pitchFamily="34" charset="0"/>
              </a:rPr>
              <a:t>Understand how Incident Command works</a:t>
            </a:r>
          </a:p>
          <a:p>
            <a:pPr>
              <a:buClr>
                <a:srgbClr val="C00000"/>
              </a:buClr>
              <a:buFont typeface="Wingdings" pitchFamily="2" charset="2"/>
              <a:buChar char="q"/>
            </a:pPr>
            <a:r>
              <a:rPr lang="en-US" dirty="0">
                <a:latin typeface="Arial" panose="020B0604020202020204" pitchFamily="34" charset="0"/>
                <a:cs typeface="Arial" panose="020B0604020202020204" pitchFamily="34" charset="0"/>
              </a:rPr>
              <a:t>Have access to resources, equipment &amp; supplies</a:t>
            </a:r>
          </a:p>
          <a:p>
            <a:pPr>
              <a:buFont typeface="Wingdings" pitchFamily="2" charset="2"/>
              <a:buChar char="q"/>
            </a:pPr>
            <a:endParaRPr lang="en-US" dirty="0">
              <a:latin typeface="Arial" panose="020B0604020202020204" pitchFamily="34" charset="0"/>
              <a:cs typeface="Arial" panose="020B0604020202020204" pitchFamily="34" charset="0"/>
            </a:endParaRPr>
          </a:p>
          <a:p>
            <a:pPr>
              <a:buFont typeface="Wingdings" pitchFamily="2" charset="2"/>
              <a:buChar char="q"/>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2021C35-6AE0-E147-8852-8E124061C3FA}"/>
              </a:ext>
            </a:extLst>
          </p:cNvPr>
          <p:cNvSpPr>
            <a:spLocks noGrp="1"/>
          </p:cNvSpPr>
          <p:nvPr>
            <p:ph type="sldNum" sz="quarter" idx="12"/>
          </p:nvPr>
        </p:nvSpPr>
        <p:spPr/>
        <p:txBody>
          <a:bodyPr/>
          <a:lstStyle/>
          <a:p>
            <a:fld id="{D57F1E4F-1CFF-5643-939E-02111984F565}" type="slidenum">
              <a:rPr lang="en-US" sz="1400" smtClean="0">
                <a:solidFill>
                  <a:schemeClr val="tx1"/>
                </a:solidFill>
                <a:latin typeface="Arial" panose="020B0604020202020204" pitchFamily="34" charset="0"/>
                <a:cs typeface="Arial" panose="020B0604020202020204" pitchFamily="34" charset="0"/>
              </a:rPr>
              <a:t>3</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04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299803"/>
            <a:ext cx="10515600" cy="5877160"/>
          </a:xfrm>
        </p:spPr>
        <p:txBody>
          <a:bodyPr>
            <a:normAutofit/>
          </a:bodyPr>
          <a:lstStyle/>
          <a:p>
            <a:pPr marL="0" indent="0" algn="ctr">
              <a:buNone/>
            </a:pPr>
            <a:endParaRPr lang="en-US" sz="2000" b="1" dirty="0">
              <a:latin typeface="Arial" charset="0"/>
              <a:ea typeface="Arial" charset="0"/>
              <a:cs typeface="Arial" charset="0"/>
            </a:endParaRPr>
          </a:p>
          <a:p>
            <a:pPr marL="0" indent="0" algn="ctr">
              <a:buNone/>
            </a:pPr>
            <a:r>
              <a:rPr lang="en-US" sz="8800" b="1" dirty="0">
                <a:latin typeface="Arial" charset="0"/>
                <a:ea typeface="Arial" charset="0"/>
                <a:cs typeface="Arial" charset="0"/>
              </a:rPr>
              <a:t>AFTER AN EMERGENCY OR DISASTER </a:t>
            </a:r>
            <a:br>
              <a:rPr lang="en-US" sz="8000" b="1" dirty="0">
                <a:latin typeface="Arial" charset="0"/>
                <a:ea typeface="Arial" charset="0"/>
                <a:cs typeface="Arial" charset="0"/>
              </a:rPr>
            </a:br>
            <a:r>
              <a:rPr lang="en-US" sz="6600" b="1" dirty="0">
                <a:latin typeface="Arial" charset="0"/>
                <a:ea typeface="Arial" charset="0"/>
                <a:cs typeface="Arial" charset="0"/>
              </a:rPr>
              <a:t> </a:t>
            </a:r>
            <a:r>
              <a:rPr lang="en-US" sz="5400" b="1" dirty="0">
                <a:latin typeface="Arial" charset="0"/>
                <a:ea typeface="Arial" charset="0"/>
                <a:cs typeface="Arial" charset="0"/>
              </a:rPr>
              <a:t>(hazard conditions permitting)</a:t>
            </a:r>
          </a:p>
        </p:txBody>
      </p:sp>
      <p:sp>
        <p:nvSpPr>
          <p:cNvPr id="2" name="Slide Number Placeholder 1"/>
          <p:cNvSpPr>
            <a:spLocks noGrp="1"/>
          </p:cNvSpPr>
          <p:nvPr>
            <p:ph type="sldNum" sz="quarter" idx="12"/>
          </p:nvPr>
        </p:nvSpPr>
        <p:spPr>
          <a:xfrm>
            <a:off x="10478124" y="6356350"/>
            <a:ext cx="875675" cy="365125"/>
          </a:xfrm>
        </p:spPr>
        <p:txBody>
          <a:bodyPr/>
          <a:lstStyle/>
          <a:p>
            <a:fld id="{D57F1E4F-1CFF-5643-939E-02111984F565}" type="slidenum">
              <a:rPr lang="en-US" sz="1600" smtClean="0">
                <a:solidFill>
                  <a:schemeClr val="tx1"/>
                </a:solidFill>
                <a:latin typeface="Arial" charset="0"/>
                <a:ea typeface="Arial" charset="0"/>
                <a:cs typeface="Arial" charset="0"/>
              </a:rPr>
              <a:t>30</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75249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5825813"/>
          </a:xfrm>
          <a:ln>
            <a:solidFill>
              <a:srgbClr val="C00000"/>
            </a:solidFill>
          </a:ln>
        </p:spPr>
        <p:txBody>
          <a:bodyPr>
            <a:noAutofit/>
          </a:bodyPr>
          <a:lstStyle/>
          <a:p>
            <a:pPr algn="ctr"/>
            <a:r>
              <a:rPr lang="en-US" sz="6000" b="1" dirty="0">
                <a:latin typeface="Arial" charset="0"/>
                <a:ea typeface="Arial" charset="0"/>
                <a:cs typeface="Arial" charset="0"/>
              </a:rPr>
              <a:t>CONTINUE OR COMMENCE POST-INCIDENT ASSESSMENTS</a:t>
            </a:r>
            <a:br>
              <a:rPr lang="en-US" sz="5400" b="1" dirty="0">
                <a:latin typeface="Arial" charset="0"/>
                <a:ea typeface="Arial" charset="0"/>
                <a:cs typeface="Arial" charset="0"/>
              </a:rPr>
            </a:br>
            <a:r>
              <a:rPr lang="en-US" sz="5400" b="1" dirty="0">
                <a:latin typeface="Arial" charset="0"/>
                <a:ea typeface="Arial" charset="0"/>
                <a:cs typeface="Arial" charset="0"/>
              </a:rPr>
              <a:t>(see prior section)</a:t>
            </a:r>
          </a:p>
        </p:txBody>
      </p:sp>
      <p:sp>
        <p:nvSpPr>
          <p:cNvPr id="2" name="Slide Number Placeholder 1"/>
          <p:cNvSpPr>
            <a:spLocks noGrp="1"/>
          </p:cNvSpPr>
          <p:nvPr>
            <p:ph type="sldNum" sz="quarter" idx="12"/>
          </p:nvPr>
        </p:nvSpPr>
        <p:spPr>
          <a:xfrm>
            <a:off x="10418164" y="6356350"/>
            <a:ext cx="935636" cy="365125"/>
          </a:xfrm>
        </p:spPr>
        <p:txBody>
          <a:bodyPr/>
          <a:lstStyle/>
          <a:p>
            <a:fld id="{D57F1E4F-1CFF-5643-939E-02111984F565}" type="slidenum">
              <a:rPr lang="en-US" sz="1600" smtClean="0">
                <a:solidFill>
                  <a:schemeClr val="tx1"/>
                </a:solidFill>
                <a:latin typeface="Arial" charset="0"/>
                <a:ea typeface="Arial" charset="0"/>
                <a:cs typeface="Arial" charset="0"/>
              </a:rPr>
              <a:t>31</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16628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253"/>
            <a:ext cx="10515600" cy="1118901"/>
          </a:xfrm>
          <a:ln>
            <a:solidFill>
              <a:srgbClr val="C00000"/>
            </a:solidFill>
          </a:ln>
        </p:spPr>
        <p:txBody>
          <a:bodyPr>
            <a:normAutofit/>
          </a:bodyPr>
          <a:lstStyle/>
          <a:p>
            <a:pPr algn="ctr"/>
            <a:r>
              <a:rPr lang="en-US" sz="5400" b="1" dirty="0">
                <a:latin typeface="Arial" charset="0"/>
                <a:ea typeface="Arial" charset="0"/>
                <a:cs typeface="Arial" charset="0"/>
              </a:rPr>
              <a:t>POST-INCIDENT DEBRIEFING</a:t>
            </a:r>
          </a:p>
        </p:txBody>
      </p:sp>
      <p:sp>
        <p:nvSpPr>
          <p:cNvPr id="3" name="Content Placeholder 2"/>
          <p:cNvSpPr>
            <a:spLocks noGrp="1"/>
          </p:cNvSpPr>
          <p:nvPr>
            <p:ph idx="1"/>
          </p:nvPr>
        </p:nvSpPr>
        <p:spPr>
          <a:xfrm>
            <a:off x="569626" y="1495816"/>
            <a:ext cx="11092722" cy="5054885"/>
          </a:xfrm>
        </p:spPr>
        <p:txBody>
          <a:bodyPr>
            <a:normAutofit/>
          </a:bodyPr>
          <a:lstStyle/>
          <a:p>
            <a:pPr marL="0" indent="0">
              <a:buNone/>
            </a:pPr>
            <a:r>
              <a:rPr lang="en-US" sz="4400">
                <a:latin typeface="Arial" charset="0"/>
                <a:ea typeface="Arial" charset="0"/>
                <a:cs typeface="Arial" charset="0"/>
              </a:rPr>
              <a:t>Once the ALL CLEAR is given, and if your home/family is safe, proceed to the Incident Command Center for a debriefing. Take with you all incident notes, assessments, surveys and prepare to provide feedback on what worked, what did not, and what additional recovery assistance and activities are needed in your block.</a:t>
            </a:r>
          </a:p>
        </p:txBody>
      </p:sp>
      <p:sp>
        <p:nvSpPr>
          <p:cNvPr id="4" name="Slide Number Placeholder 3"/>
          <p:cNvSpPr>
            <a:spLocks noGrp="1"/>
          </p:cNvSpPr>
          <p:nvPr>
            <p:ph type="sldNum" sz="quarter" idx="12"/>
          </p:nvPr>
        </p:nvSpPr>
        <p:spPr>
          <a:xfrm>
            <a:off x="10538084" y="6356350"/>
            <a:ext cx="815715" cy="365125"/>
          </a:xfrm>
        </p:spPr>
        <p:txBody>
          <a:bodyPr/>
          <a:lstStyle/>
          <a:p>
            <a:fld id="{D57F1E4F-1CFF-5643-939E-02111984F565}" type="slidenum">
              <a:rPr lang="en-US" sz="1600" smtClean="0">
                <a:solidFill>
                  <a:schemeClr val="tx1"/>
                </a:solidFill>
                <a:latin typeface="Arial" charset="0"/>
                <a:ea typeface="Arial" charset="0"/>
                <a:cs typeface="Arial" charset="0"/>
              </a:rPr>
              <a:t>32</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884002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902190" cy="1169233"/>
          </a:xfrm>
          <a:ln>
            <a:solidFill>
              <a:srgbClr val="C00000"/>
            </a:solidFill>
          </a:ln>
        </p:spPr>
        <p:txBody>
          <a:bodyPr>
            <a:noAutofit/>
          </a:bodyPr>
          <a:lstStyle/>
          <a:p>
            <a:pPr algn="ctr"/>
            <a:r>
              <a:rPr lang="en-US" sz="9600" b="1">
                <a:latin typeface="Arial" charset="0"/>
                <a:ea typeface="Arial" charset="0"/>
                <a:cs typeface="Arial" charset="0"/>
              </a:rPr>
              <a:t>RESOURCES</a:t>
            </a:r>
          </a:p>
        </p:txBody>
      </p:sp>
      <p:sp>
        <p:nvSpPr>
          <p:cNvPr id="3" name="Content Placeholder 2"/>
          <p:cNvSpPr>
            <a:spLocks noGrp="1"/>
          </p:cNvSpPr>
          <p:nvPr>
            <p:ph sz="half" idx="1"/>
          </p:nvPr>
        </p:nvSpPr>
        <p:spPr>
          <a:xfrm>
            <a:off x="0" y="1274164"/>
            <a:ext cx="12007121" cy="5396459"/>
          </a:xfrm>
        </p:spPr>
        <p:txBody>
          <a:bodyPr>
            <a:normAutofit fontScale="92500" lnSpcReduction="20000"/>
          </a:bodyPr>
          <a:lstStyle/>
          <a:p>
            <a:pPr marL="0" indent="0">
              <a:lnSpc>
                <a:spcPct val="120000"/>
              </a:lnSpc>
              <a:buNone/>
            </a:pPr>
            <a:r>
              <a:rPr lang="en-US" u="sng" dirty="0">
                <a:solidFill>
                  <a:schemeClr val="tx2"/>
                </a:solidFill>
                <a:latin typeface="Arial" charset="0"/>
                <a:ea typeface="Arial" charset="0"/>
                <a:cs typeface="Arial" charset="0"/>
                <a:hlinkClick r:id="rId2"/>
              </a:rPr>
              <a:t>www.ReadyMarin.org</a:t>
            </a:r>
            <a:r>
              <a:rPr lang="en-US" dirty="0">
                <a:solidFill>
                  <a:schemeClr val="tx2"/>
                </a:solidFill>
                <a:latin typeface="Arial" charset="0"/>
                <a:ea typeface="Arial" charset="0"/>
                <a:cs typeface="Arial" charset="0"/>
              </a:rPr>
              <a:t>                        </a:t>
            </a:r>
            <a:r>
              <a:rPr lang="en-US" u="sng" dirty="0">
                <a:solidFill>
                  <a:schemeClr val="tx2"/>
                </a:solidFill>
                <a:latin typeface="Arial" charset="0"/>
                <a:ea typeface="Arial" charset="0"/>
                <a:cs typeface="Arial" charset="0"/>
                <a:hlinkClick r:id="rId3"/>
              </a:rPr>
              <a:t>Www.NRGMarin.org</a:t>
            </a:r>
            <a:endParaRPr lang="en-US" u="sng" dirty="0">
              <a:solidFill>
                <a:schemeClr val="tx2"/>
              </a:solidFill>
              <a:latin typeface="Arial" charset="0"/>
              <a:ea typeface="Arial" charset="0"/>
              <a:cs typeface="Arial" charset="0"/>
            </a:endParaRPr>
          </a:p>
          <a:p>
            <a:pPr marL="0" indent="0">
              <a:lnSpc>
                <a:spcPct val="120000"/>
              </a:lnSpc>
              <a:spcBef>
                <a:spcPts val="0"/>
              </a:spcBef>
              <a:buNone/>
              <a:defRPr/>
            </a:pPr>
            <a:r>
              <a:rPr lang="en-US" dirty="0">
                <a:latin typeface="Arial" charset="0"/>
                <a:ea typeface="Arial" charset="0"/>
                <a:cs typeface="Arial" charset="0"/>
                <a:hlinkClick r:id="rId4"/>
              </a:rPr>
              <a:t>https://local.nixle.com/city/ca/</a:t>
            </a:r>
            <a:endParaRPr lang="en-US" dirty="0">
              <a:latin typeface="Arial" charset="0"/>
              <a:ea typeface="Arial" charset="0"/>
              <a:cs typeface="Arial" charset="0"/>
            </a:endParaRPr>
          </a:p>
          <a:p>
            <a:pPr marL="0" indent="0">
              <a:lnSpc>
                <a:spcPct val="120000"/>
              </a:lnSpc>
              <a:spcBef>
                <a:spcPts val="0"/>
              </a:spcBef>
              <a:buNone/>
              <a:defRPr/>
            </a:pPr>
            <a:r>
              <a:rPr lang="en-US" dirty="0">
                <a:solidFill>
                  <a:schemeClr val="tx2"/>
                </a:solidFill>
                <a:latin typeface="Arial" charset="0"/>
                <a:ea typeface="Arial" charset="0"/>
                <a:cs typeface="Arial" charset="0"/>
                <a:hlinkClick r:id="rId5"/>
              </a:rPr>
              <a:t>https://www.marinsheriff.org/services/emergency-services/alert-marin</a:t>
            </a:r>
            <a:endParaRPr lang="en-US" dirty="0">
              <a:solidFill>
                <a:schemeClr val="tx2"/>
              </a:solidFill>
              <a:latin typeface="Arial" charset="0"/>
              <a:ea typeface="Arial" charset="0"/>
              <a:cs typeface="Arial" charset="0"/>
              <a:hlinkClick r:id="rId6"/>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6"/>
              </a:rPr>
              <a:t>https://www.ready.gov/wildfires</a:t>
            </a:r>
            <a:endParaRPr lang="en-US" dirty="0">
              <a:solidFill>
                <a:schemeClr val="tx2"/>
              </a:solidFill>
              <a:latin typeface="Arial" charset="0"/>
              <a:ea typeface="Arial" charset="0"/>
              <a:cs typeface="Arial" charset="0"/>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7"/>
              </a:rPr>
              <a:t>https://www.ready.gov/floods</a:t>
            </a:r>
            <a:endParaRPr lang="en-US" dirty="0">
              <a:solidFill>
                <a:schemeClr val="tx2"/>
              </a:solidFill>
              <a:latin typeface="Arial" charset="0"/>
              <a:ea typeface="Arial" charset="0"/>
              <a:cs typeface="Arial" charset="0"/>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8"/>
              </a:rPr>
              <a:t>https://www.ready.gov/earthquakes</a:t>
            </a:r>
            <a:endParaRPr lang="en-US" dirty="0">
              <a:solidFill>
                <a:schemeClr val="tx2"/>
              </a:solidFill>
              <a:latin typeface="Arial" charset="0"/>
              <a:ea typeface="Arial" charset="0"/>
              <a:cs typeface="Arial" charset="0"/>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9"/>
              </a:rPr>
              <a:t>https://www.ready.gov/animals</a:t>
            </a:r>
            <a:endParaRPr lang="en-US" dirty="0">
              <a:solidFill>
                <a:schemeClr val="tx2"/>
              </a:solidFill>
              <a:latin typeface="Arial" charset="0"/>
              <a:ea typeface="Arial" charset="0"/>
              <a:cs typeface="Arial" charset="0"/>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10"/>
              </a:rPr>
              <a:t>https://www.ready.gov/individuals-access-functional-needs</a:t>
            </a:r>
            <a:endParaRPr lang="en-US" dirty="0">
              <a:solidFill>
                <a:schemeClr val="tx2"/>
              </a:solidFill>
              <a:latin typeface="Arial" charset="0"/>
              <a:ea typeface="Arial" charset="0"/>
              <a:cs typeface="Arial" charset="0"/>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11"/>
              </a:rPr>
              <a:t>http://www.redcross.org/get-help/prepare-for-emergencies/be-red-cross-ready/get-a-kit</a:t>
            </a:r>
            <a:endParaRPr lang="en-US" dirty="0">
              <a:solidFill>
                <a:schemeClr val="tx2"/>
              </a:solidFill>
              <a:latin typeface="Arial" charset="0"/>
              <a:ea typeface="Arial" charset="0"/>
              <a:cs typeface="Arial" charset="0"/>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12"/>
              </a:rPr>
              <a:t>http://www.nsc.org/learn/safety-knowledge/Pages/safety-at-home-emergency-preparedness</a:t>
            </a:r>
            <a:endParaRPr lang="en-US" dirty="0">
              <a:solidFill>
                <a:schemeClr val="tx2"/>
              </a:solidFill>
              <a:latin typeface="Arial" charset="0"/>
              <a:ea typeface="Arial" charset="0"/>
              <a:cs typeface="Arial" charset="0"/>
            </a:endParaRPr>
          </a:p>
          <a:p>
            <a:pPr marL="0" lvl="0" indent="0">
              <a:lnSpc>
                <a:spcPct val="120000"/>
              </a:lnSpc>
              <a:spcBef>
                <a:spcPts val="0"/>
              </a:spcBef>
              <a:buNone/>
              <a:defRPr/>
            </a:pPr>
            <a:r>
              <a:rPr lang="en-US" dirty="0">
                <a:solidFill>
                  <a:schemeClr val="tx2"/>
                </a:solidFill>
                <a:latin typeface="Arial" charset="0"/>
                <a:ea typeface="Arial" charset="0"/>
                <a:cs typeface="Arial" charset="0"/>
                <a:hlinkClick r:id="rId13"/>
              </a:rPr>
              <a:t>https://www.fema.gov/pdf/areyouready/areyouready_full.pdf</a:t>
            </a:r>
            <a:endParaRPr lang="en-US" dirty="0">
              <a:solidFill>
                <a:schemeClr val="tx2"/>
              </a:solidFill>
              <a:latin typeface="Arial" charset="0"/>
              <a:ea typeface="Arial" charset="0"/>
              <a:cs typeface="Arial" charset="0"/>
            </a:endParaRPr>
          </a:p>
          <a:p>
            <a:pPr marL="0" lvl="0" indent="0">
              <a:lnSpc>
                <a:spcPct val="100000"/>
              </a:lnSpc>
              <a:spcBef>
                <a:spcPts val="0"/>
              </a:spcBef>
              <a:buNone/>
              <a:defRPr/>
            </a:pPr>
            <a:endParaRPr lang="en-US" dirty="0">
              <a:solidFill>
                <a:schemeClr val="tx2"/>
              </a:solidFill>
              <a:latin typeface="Arial" charset="0"/>
              <a:ea typeface="Arial" charset="0"/>
              <a:cs typeface="Arial" charset="0"/>
            </a:endParaRPr>
          </a:p>
          <a:p>
            <a:endParaRPr lang="en-US" dirty="0"/>
          </a:p>
        </p:txBody>
      </p:sp>
      <p:sp>
        <p:nvSpPr>
          <p:cNvPr id="4" name="Slide Number Placeholder 3"/>
          <p:cNvSpPr>
            <a:spLocks noGrp="1"/>
          </p:cNvSpPr>
          <p:nvPr>
            <p:ph type="sldNum" sz="quarter" idx="12"/>
          </p:nvPr>
        </p:nvSpPr>
        <p:spPr>
          <a:xfrm>
            <a:off x="10508104" y="6356350"/>
            <a:ext cx="845695" cy="365125"/>
          </a:xfrm>
        </p:spPr>
        <p:txBody>
          <a:bodyPr/>
          <a:lstStyle/>
          <a:p>
            <a:fld id="{D57F1E4F-1CFF-5643-939E-02111984F565}" type="slidenum">
              <a:rPr lang="en-US" sz="1600" smtClean="0">
                <a:solidFill>
                  <a:schemeClr val="tx1"/>
                </a:solidFill>
                <a:latin typeface="Arial" charset="0"/>
                <a:ea typeface="Arial" charset="0"/>
                <a:cs typeface="Arial" charset="0"/>
              </a:rPr>
              <a:t>33</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02723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4636"/>
            <a:ext cx="10515600" cy="5622327"/>
          </a:xfrm>
        </p:spPr>
        <p:txBody>
          <a:bodyPr>
            <a:normAutofit/>
          </a:bodyPr>
          <a:lstStyle/>
          <a:p>
            <a:pPr marL="0" indent="0" algn="ctr">
              <a:buNone/>
            </a:pPr>
            <a:r>
              <a:rPr lang="en-US" sz="9600" dirty="0">
                <a:latin typeface="Arial" charset="0"/>
                <a:ea typeface="Arial" charset="0"/>
                <a:cs typeface="Arial" charset="0"/>
              </a:rPr>
              <a:t>Thank you for volunteering!</a:t>
            </a:r>
          </a:p>
          <a:p>
            <a:pPr marL="0" indent="0" algn="ctr">
              <a:buNone/>
            </a:pPr>
            <a:r>
              <a:rPr lang="en-US" sz="12500" dirty="0">
                <a:solidFill>
                  <a:srgbClr val="C00000"/>
                </a:solidFill>
                <a:latin typeface="Arial" charset="0"/>
                <a:ea typeface="Arial" charset="0"/>
                <a:cs typeface="Arial" charset="0"/>
              </a:rPr>
              <a:t>Q &amp; A</a:t>
            </a:r>
          </a:p>
          <a:p>
            <a:pPr marL="0" indent="0" algn="ctr">
              <a:buNone/>
            </a:pPr>
            <a:endParaRPr lang="en-US" sz="10400" dirty="0">
              <a:solidFill>
                <a:srgbClr val="C00000"/>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a:p>
        </p:txBody>
      </p:sp>
    </p:spTree>
    <p:extLst>
      <p:ext uri="{BB962C8B-B14F-4D97-AF65-F5344CB8AC3E}">
        <p14:creationId xmlns:p14="http://schemas.microsoft.com/office/powerpoint/2010/main" val="173758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ACFA-BEC7-0143-9017-0AAD7555A0AA}"/>
              </a:ext>
            </a:extLst>
          </p:cNvPr>
          <p:cNvSpPr>
            <a:spLocks noGrp="1"/>
          </p:cNvSpPr>
          <p:nvPr>
            <p:ph type="title"/>
          </p:nvPr>
        </p:nvSpPr>
        <p:spPr>
          <a:xfrm>
            <a:off x="106878" y="73551"/>
            <a:ext cx="11922826" cy="1285545"/>
          </a:xfrm>
        </p:spPr>
        <p:txBody>
          <a:bodyPr>
            <a:normAutofit fontScale="90000"/>
          </a:bodyPr>
          <a:lstStyle/>
          <a:p>
            <a:r>
              <a:rPr lang="en-US" sz="4800" b="1" dirty="0">
                <a:latin typeface="Arial" panose="020B0604020202020204" pitchFamily="34" charset="0"/>
                <a:cs typeface="Arial" panose="020B0604020202020204" pitchFamily="34" charset="0"/>
              </a:rPr>
              <a:t>OUR MISSION IS TO HELP THE RESIDENTS IN OUR BLOCK …</a:t>
            </a:r>
          </a:p>
        </p:txBody>
      </p:sp>
      <p:graphicFrame>
        <p:nvGraphicFramePr>
          <p:cNvPr id="5" name="Content Placeholder 4">
            <a:extLst>
              <a:ext uri="{FF2B5EF4-FFF2-40B4-BE49-F238E27FC236}">
                <a16:creationId xmlns:a16="http://schemas.microsoft.com/office/drawing/2014/main" id="{92EF101A-5242-834D-9879-F8B97B05237F}"/>
              </a:ext>
            </a:extLst>
          </p:cNvPr>
          <p:cNvGraphicFramePr>
            <a:graphicFrameLocks noGrp="1"/>
          </p:cNvGraphicFramePr>
          <p:nvPr>
            <p:ph idx="1"/>
            <p:extLst>
              <p:ext uri="{D42A27DB-BD31-4B8C-83A1-F6EECF244321}">
                <p14:modId xmlns:p14="http://schemas.microsoft.com/office/powerpoint/2010/main" val="3359761678"/>
              </p:ext>
            </p:extLst>
          </p:nvPr>
        </p:nvGraphicFramePr>
        <p:xfrm>
          <a:off x="570016" y="1223200"/>
          <a:ext cx="7255823" cy="549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6822811-CDD2-1F4E-89CF-B5E60146163A}"/>
              </a:ext>
            </a:extLst>
          </p:cNvPr>
          <p:cNvSpPr>
            <a:spLocks noGrp="1"/>
          </p:cNvSpPr>
          <p:nvPr>
            <p:ph type="sldNum" sz="quarter" idx="12"/>
          </p:nvPr>
        </p:nvSpPr>
        <p:spPr/>
        <p:txBody>
          <a:bodyPr/>
          <a:lstStyle/>
          <a:p>
            <a:fld id="{D57F1E4F-1CFF-5643-939E-02111984F565}" type="slidenum">
              <a:rPr lang="en-US" smtClean="0"/>
              <a:t>4</a:t>
            </a:fld>
            <a:endParaRPr lang="en-US"/>
          </a:p>
        </p:txBody>
      </p:sp>
      <p:sp>
        <p:nvSpPr>
          <p:cNvPr id="6" name="Rectangle 5">
            <a:extLst>
              <a:ext uri="{FF2B5EF4-FFF2-40B4-BE49-F238E27FC236}">
                <a16:creationId xmlns:a16="http://schemas.microsoft.com/office/drawing/2014/main" id="{15234410-BEB7-DF44-9CF3-16D459D52846}"/>
              </a:ext>
            </a:extLst>
          </p:cNvPr>
          <p:cNvSpPr/>
          <p:nvPr/>
        </p:nvSpPr>
        <p:spPr>
          <a:xfrm>
            <a:off x="6983681" y="3230088"/>
            <a:ext cx="401385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DISASTERS</a:t>
            </a:r>
          </a:p>
        </p:txBody>
      </p:sp>
    </p:spTree>
    <p:extLst>
      <p:ext uri="{BB962C8B-B14F-4D97-AF65-F5344CB8AC3E}">
        <p14:creationId xmlns:p14="http://schemas.microsoft.com/office/powerpoint/2010/main" val="122152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C06C8-ECB6-E54F-B923-AF94B6780332}"/>
              </a:ext>
            </a:extLst>
          </p:cNvPr>
          <p:cNvSpPr>
            <a:spLocks noGrp="1"/>
          </p:cNvSpPr>
          <p:nvPr>
            <p:ph type="sldNum" sz="quarter" idx="12"/>
          </p:nvPr>
        </p:nvSpPr>
        <p:spPr/>
        <p:txBody>
          <a:bodyPr/>
          <a:lstStyle/>
          <a:p>
            <a:fld id="{D57F1E4F-1CFF-5643-939E-02111984F565}" type="slidenum">
              <a:rPr lang="en-US" smtClean="0"/>
              <a:t>5</a:t>
            </a:fld>
            <a:endParaRPr lang="en-US"/>
          </a:p>
        </p:txBody>
      </p:sp>
      <p:sp>
        <p:nvSpPr>
          <p:cNvPr id="3" name="Rectangle 2">
            <a:extLst>
              <a:ext uri="{FF2B5EF4-FFF2-40B4-BE49-F238E27FC236}">
                <a16:creationId xmlns:a16="http://schemas.microsoft.com/office/drawing/2014/main" id="{6B137876-C52A-5E4E-969E-AE65469F56DC}"/>
              </a:ext>
            </a:extLst>
          </p:cNvPr>
          <p:cNvSpPr/>
          <p:nvPr/>
        </p:nvSpPr>
        <p:spPr>
          <a:xfrm>
            <a:off x="700644" y="534390"/>
            <a:ext cx="10806546" cy="57779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latin typeface="Arial" panose="020B0604020202020204" pitchFamily="34" charset="0"/>
                <a:cs typeface="Arial" panose="020B0604020202020204" pitchFamily="34" charset="0"/>
              </a:rPr>
              <a:t>By volunteering to be a Block Captain you have undertaken a serious responsibility &amp; you have an ethical responsibility to the residents of your block &amp; your NRG to fulfill your duties to the very best of your ability.</a:t>
            </a:r>
          </a:p>
        </p:txBody>
      </p:sp>
    </p:spTree>
    <p:extLst>
      <p:ext uri="{BB962C8B-B14F-4D97-AF65-F5344CB8AC3E}">
        <p14:creationId xmlns:p14="http://schemas.microsoft.com/office/powerpoint/2010/main" val="380616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2"/>
            <a:ext cx="6400800" cy="951119"/>
          </a:xfrm>
        </p:spPr>
        <p:txBody>
          <a:bodyPr>
            <a:normAutofit fontScale="90000"/>
          </a:bodyPr>
          <a:lstStyle/>
          <a:p>
            <a:r>
              <a:rPr lang="en-US" sz="4000" b="1" dirty="0">
                <a:latin typeface="Arial" charset="0"/>
                <a:ea typeface="Arial" charset="0"/>
                <a:cs typeface="Arial" charset="0"/>
              </a:rPr>
              <a:t>BLOCK CAPTAIN ROLE &amp; RESPONSIBILITIES</a:t>
            </a:r>
          </a:p>
        </p:txBody>
      </p:sp>
      <p:sp>
        <p:nvSpPr>
          <p:cNvPr id="3" name="Content Placeholder 2"/>
          <p:cNvSpPr>
            <a:spLocks noGrp="1"/>
          </p:cNvSpPr>
          <p:nvPr>
            <p:ph sz="half" idx="1"/>
          </p:nvPr>
        </p:nvSpPr>
        <p:spPr>
          <a:xfrm>
            <a:off x="114300" y="1223158"/>
            <a:ext cx="6000750" cy="5332021"/>
          </a:xfrm>
          <a:ln>
            <a:solidFill>
              <a:srgbClr val="C00000"/>
            </a:solidFill>
          </a:ln>
        </p:spPr>
        <p:txBody>
          <a:bodyPr>
            <a:noAutofit/>
          </a:bodyPr>
          <a:lstStyle/>
          <a:p>
            <a:pPr marL="0" lvl="0" indent="0" fontAlgn="base">
              <a:buNone/>
            </a:pPr>
            <a:r>
              <a:rPr lang="en-US" sz="2500" b="1" dirty="0">
                <a:latin typeface="Arial" charset="0"/>
                <a:ea typeface="Arial" charset="0"/>
                <a:cs typeface="Arial" charset="0"/>
              </a:rPr>
              <a:t>As a BC you are: </a:t>
            </a:r>
          </a:p>
          <a:p>
            <a:pPr lvl="0" fontAlgn="base"/>
            <a:r>
              <a:rPr lang="en-US" sz="2500" dirty="0">
                <a:latin typeface="Arial" charset="0"/>
                <a:ea typeface="Arial" charset="0"/>
                <a:cs typeface="Arial" charset="0"/>
              </a:rPr>
              <a:t>Required to be prepared to carry out your duties</a:t>
            </a:r>
          </a:p>
          <a:p>
            <a:pPr lvl="0" fontAlgn="base"/>
            <a:r>
              <a:rPr lang="en-US" sz="2500" dirty="0">
                <a:latin typeface="Arial" charset="0"/>
                <a:ea typeface="Arial" charset="0"/>
                <a:cs typeface="Arial" charset="0"/>
              </a:rPr>
              <a:t>Responsible for the homes/residents assigned in your block; </a:t>
            </a:r>
          </a:p>
          <a:p>
            <a:pPr lvl="0" fontAlgn="base"/>
            <a:r>
              <a:rPr lang="en-US" sz="2500" dirty="0">
                <a:latin typeface="Arial" charset="0"/>
                <a:ea typeface="Arial" charset="0"/>
                <a:cs typeface="Arial" charset="0"/>
              </a:rPr>
              <a:t>Required to visit each resident/home in your block to meet neighbors to explain how the CTH NRG ER Team &amp; Plan works;</a:t>
            </a:r>
          </a:p>
          <a:p>
            <a:pPr lvl="0" fontAlgn="base"/>
            <a:r>
              <a:rPr lang="en-US" sz="2500" dirty="0">
                <a:latin typeface="Arial" charset="0"/>
                <a:ea typeface="Arial" charset="0"/>
                <a:cs typeface="Arial" charset="0"/>
              </a:rPr>
              <a:t>Required to keep track of who is living in each home &amp;  to </a:t>
            </a:r>
            <a:r>
              <a:rPr lang="pt-PT" sz="2500" dirty="0">
                <a:latin typeface="Arial" charset="0"/>
                <a:ea typeface="Arial" charset="0"/>
                <a:cs typeface="Arial" charset="0"/>
              </a:rPr>
              <a:t>record</a:t>
            </a:r>
            <a:r>
              <a:rPr lang="en-US" sz="2500" dirty="0">
                <a:latin typeface="Arial" charset="0"/>
                <a:ea typeface="Arial" charset="0"/>
                <a:cs typeface="Arial" charset="0"/>
              </a:rPr>
              <a:t> names, telephone numbers, e-mail addresses, &amp; other relevant information in the resident data base;</a:t>
            </a:r>
          </a:p>
        </p:txBody>
      </p:sp>
      <p:sp>
        <p:nvSpPr>
          <p:cNvPr id="4" name="Content Placeholder 3"/>
          <p:cNvSpPr>
            <a:spLocks noGrp="1"/>
          </p:cNvSpPr>
          <p:nvPr>
            <p:ph sz="half" idx="2"/>
          </p:nvPr>
        </p:nvSpPr>
        <p:spPr>
          <a:xfrm>
            <a:off x="6272213" y="242888"/>
            <a:ext cx="5786436" cy="6312292"/>
          </a:xfrm>
          <a:ln>
            <a:solidFill>
              <a:srgbClr val="C00000"/>
            </a:solidFill>
          </a:ln>
        </p:spPr>
        <p:txBody>
          <a:bodyPr>
            <a:noAutofit/>
          </a:bodyPr>
          <a:lstStyle/>
          <a:p>
            <a:pPr fontAlgn="base"/>
            <a:r>
              <a:rPr lang="en-US" sz="2500" dirty="0">
                <a:latin typeface="Arial" charset="0"/>
                <a:ea typeface="Arial" charset="0"/>
                <a:cs typeface="Arial" charset="0"/>
              </a:rPr>
              <a:t>Responsible for distributing &amp; collecting information from the residents in your block; </a:t>
            </a:r>
          </a:p>
          <a:p>
            <a:pPr fontAlgn="base"/>
            <a:r>
              <a:rPr lang="en-US" sz="2500" dirty="0">
                <a:latin typeface="Arial" charset="0"/>
                <a:ea typeface="Arial" charset="0"/>
                <a:cs typeface="Arial" charset="0"/>
              </a:rPr>
              <a:t>Responsible for using a 2-way radio to communicate with Incident Command to report block status &amp; in turn to sharing information with residents during and after an incident;</a:t>
            </a:r>
          </a:p>
          <a:p>
            <a:pPr fontAlgn="base"/>
            <a:r>
              <a:rPr lang="en-US" sz="2500" dirty="0">
                <a:latin typeface="Arial" charset="0"/>
                <a:ea typeface="Arial" charset="0"/>
                <a:cs typeface="Arial" charset="0"/>
              </a:rPr>
              <a:t>The emergency contact person for people in your block to notify about emergency response related activity, &amp; for promptly notifying the NRG of any relevant</a:t>
            </a:r>
            <a:r>
              <a:rPr lang="fr-FR" sz="2500" dirty="0">
                <a:latin typeface="Arial" charset="0"/>
                <a:ea typeface="Arial" charset="0"/>
                <a:cs typeface="Arial" charset="0"/>
              </a:rPr>
              <a:t> information</a:t>
            </a:r>
            <a:r>
              <a:rPr lang="en-US" sz="2500" dirty="0">
                <a:latin typeface="Arial" charset="0"/>
                <a:ea typeface="Arial" charset="0"/>
                <a:cs typeface="Arial" charset="0"/>
              </a:rPr>
              <a:t>;</a:t>
            </a:r>
          </a:p>
          <a:p>
            <a:pPr lvl="0" fontAlgn="base"/>
            <a:r>
              <a:rPr lang="en-US" sz="2500" dirty="0">
                <a:latin typeface="Arial" charset="0"/>
                <a:ea typeface="Arial" charset="0"/>
                <a:cs typeface="Arial" charset="0"/>
              </a:rPr>
              <a:t>Required to participate in and help organize periodic (annual or biannual) emergency response drills.</a:t>
            </a:r>
          </a:p>
        </p:txBody>
      </p:sp>
      <p:sp>
        <p:nvSpPr>
          <p:cNvPr id="5" name="Slide Number Placeholder 4"/>
          <p:cNvSpPr>
            <a:spLocks noGrp="1"/>
          </p:cNvSpPr>
          <p:nvPr>
            <p:ph type="sldNum" sz="quarter" idx="12"/>
          </p:nvPr>
        </p:nvSpPr>
        <p:spPr>
          <a:xfrm>
            <a:off x="11002780" y="6356350"/>
            <a:ext cx="351019" cy="365125"/>
          </a:xfrm>
        </p:spPr>
        <p:txBody>
          <a:bodyPr/>
          <a:lstStyle/>
          <a:p>
            <a:fld id="{D57F1E4F-1CFF-5643-939E-02111984F565}" type="slidenum">
              <a:rPr lang="en-US" sz="1800" smtClean="0">
                <a:solidFill>
                  <a:schemeClr val="tx1"/>
                </a:solidFill>
                <a:latin typeface="Arial" charset="0"/>
                <a:ea typeface="Arial" charset="0"/>
                <a:cs typeface="Arial" charset="0"/>
              </a:rPr>
              <a:t>6</a:t>
            </a:fld>
            <a:endParaRPr lang="en-US" sz="18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5592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587" y="365125"/>
            <a:ext cx="10515600" cy="5477535"/>
          </a:xfrm>
        </p:spPr>
        <p:txBody>
          <a:bodyPr>
            <a:noAutofit/>
          </a:bodyPr>
          <a:lstStyle/>
          <a:p>
            <a:pPr algn="ctr"/>
            <a:r>
              <a:rPr lang="en-US" sz="9600" b="1" dirty="0">
                <a:latin typeface="Arial" charset="0"/>
                <a:ea typeface="Arial" charset="0"/>
                <a:cs typeface="Arial" charset="0"/>
              </a:rPr>
              <a:t>BEFORE AN EMERGENCY OR DISASTER </a:t>
            </a:r>
          </a:p>
        </p:txBody>
      </p:sp>
      <p:sp>
        <p:nvSpPr>
          <p:cNvPr id="3" name="Slide Number Placeholder 2"/>
          <p:cNvSpPr>
            <a:spLocks noGrp="1"/>
          </p:cNvSpPr>
          <p:nvPr>
            <p:ph type="sldNum" sz="quarter" idx="12"/>
          </p:nvPr>
        </p:nvSpPr>
        <p:spPr>
          <a:xfrm>
            <a:off x="11002780" y="6356350"/>
            <a:ext cx="351020" cy="365125"/>
          </a:xfrm>
        </p:spPr>
        <p:txBody>
          <a:bodyPr/>
          <a:lstStyle/>
          <a:p>
            <a:fld id="{D57F1E4F-1CFF-5643-939E-02111984F565}" type="slidenum">
              <a:rPr lang="en-US" sz="1600" smtClean="0">
                <a:solidFill>
                  <a:schemeClr val="tx1"/>
                </a:solidFill>
                <a:latin typeface="Arial" charset="0"/>
                <a:ea typeface="Arial" charset="0"/>
                <a:cs typeface="Arial" charset="0"/>
              </a:rPr>
              <a:t>7</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11492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700"/>
            <a:ext cx="12192000" cy="1021279"/>
          </a:xfrm>
          <a:ln>
            <a:solidFill>
              <a:srgbClr val="C00000"/>
            </a:solidFill>
          </a:ln>
        </p:spPr>
        <p:txBody>
          <a:bodyPr>
            <a:normAutofit fontScale="90000"/>
          </a:bodyPr>
          <a:lstStyle/>
          <a:p>
            <a:pPr algn="ctr"/>
            <a:r>
              <a:rPr lang="en-US" b="1">
                <a:latin typeface="Arial" charset="0"/>
                <a:ea typeface="Arial" charset="0"/>
                <a:cs typeface="Arial" charset="0"/>
              </a:rPr>
              <a:t>STEP 1: PREPARE YOUR OWN FAMILY ER PLAN</a:t>
            </a:r>
          </a:p>
        </p:txBody>
      </p:sp>
      <p:sp>
        <p:nvSpPr>
          <p:cNvPr id="3" name="Content Placeholder 2"/>
          <p:cNvSpPr>
            <a:spLocks noGrp="1"/>
          </p:cNvSpPr>
          <p:nvPr>
            <p:ph idx="1"/>
          </p:nvPr>
        </p:nvSpPr>
        <p:spPr>
          <a:xfrm>
            <a:off x="285749" y="1377538"/>
            <a:ext cx="11541489" cy="5237018"/>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atin typeface="Arial" charset="0"/>
                <a:ea typeface="Arial" charset="0"/>
                <a:cs typeface="Arial" charset="0"/>
              </a:rPr>
              <a:t>You will only be able to effectively fulfill your role as a BC if you and your family have an emergency response plan and if you have taken the necessary steps to be prepared for an emergency or disaster. The sites below (and many others) provide excellent emergency preparedness guidance, checklists, and supply kit content lists and purchase options.</a:t>
            </a:r>
          </a:p>
          <a:p>
            <a:pPr marL="0" marR="0" lvl="0" indent="0" defTabSz="914400" eaLnBrk="1" fontAlgn="auto" latinLnBrk="0" hangingPunct="1">
              <a:lnSpc>
                <a:spcPct val="100000"/>
              </a:lnSpc>
              <a:spcBef>
                <a:spcPts val="0"/>
              </a:spcBef>
              <a:spcAft>
                <a:spcPts val="0"/>
              </a:spcAft>
              <a:buClrTx/>
              <a:buSzTx/>
              <a:buFontTx/>
              <a:buNone/>
              <a:tabLst/>
              <a:defRPr/>
            </a:pP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2"/>
              </a:rPr>
              <a:t>https://www.ready.gov/wildfires</a:t>
            </a: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3"/>
              </a:rPr>
              <a:t>https://www.ready.gov/floods</a:t>
            </a: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4"/>
              </a:rPr>
              <a:t>https://www.ready.gov/earthquakes</a:t>
            </a: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5"/>
              </a:rPr>
              <a:t>https://www.ready.gov/animals</a:t>
            </a: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6"/>
              </a:rPr>
              <a:t>https://www.ready.gov/individuals-access-functional-needs</a:t>
            </a: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7"/>
              </a:rPr>
              <a:t>http://www.redcross.org/get-help/prepare-for-emergencies/be-red-cross-ready/get-a-kit</a:t>
            </a: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8"/>
              </a:rPr>
              <a:t>http://www.nsc.org/learn/safety-knowledge/Pages/safety-at-home-emergency-preparedness</a:t>
            </a:r>
            <a:endParaRPr lang="en-US">
              <a:latin typeface="Arial" charset="0"/>
              <a:ea typeface="Arial" charset="0"/>
              <a:cs typeface="Arial" charset="0"/>
            </a:endParaRPr>
          </a:p>
          <a:p>
            <a:pPr marL="0" lvl="0" indent="0">
              <a:lnSpc>
                <a:spcPct val="100000"/>
              </a:lnSpc>
              <a:spcBef>
                <a:spcPts val="0"/>
              </a:spcBef>
              <a:buNone/>
              <a:defRPr/>
            </a:pPr>
            <a:r>
              <a:rPr lang="en-US">
                <a:latin typeface="Arial" charset="0"/>
                <a:ea typeface="Arial" charset="0"/>
                <a:cs typeface="Arial" charset="0"/>
                <a:hlinkClick r:id="rId9"/>
              </a:rPr>
              <a:t>https://www.fema.gov/pdf/areyouready/areyouready_full.pdf</a:t>
            </a:r>
            <a:endParaRPr lang="en-US">
              <a:latin typeface="Arial" charset="0"/>
              <a:ea typeface="Arial" charset="0"/>
              <a:cs typeface="Arial" charset="0"/>
            </a:endParaRPr>
          </a:p>
          <a:p>
            <a:pPr marL="0" lvl="0" indent="0">
              <a:lnSpc>
                <a:spcPct val="100000"/>
              </a:lnSpc>
              <a:spcBef>
                <a:spcPts val="0"/>
              </a:spcBef>
              <a:buNone/>
              <a:defRPr/>
            </a:pPr>
            <a:endParaRPr lang="en-US">
              <a:latin typeface="Arial" charset="0"/>
              <a:ea typeface="Arial" charset="0"/>
              <a:cs typeface="Arial" charset="0"/>
            </a:endParaRPr>
          </a:p>
          <a:p>
            <a:pPr marL="0" lvl="0" indent="0">
              <a:lnSpc>
                <a:spcPct val="100000"/>
              </a:lnSpc>
              <a:spcBef>
                <a:spcPts val="0"/>
              </a:spcBef>
              <a:buNone/>
              <a:defRPr/>
            </a:pPr>
            <a:endParaRPr lang="en-US">
              <a:latin typeface="Arial" charset="0"/>
              <a:ea typeface="Arial" charset="0"/>
              <a:cs typeface="Arial" charset="0"/>
            </a:endParaRPr>
          </a:p>
          <a:p>
            <a:pPr marL="0" lvl="0" indent="0">
              <a:lnSpc>
                <a:spcPct val="100000"/>
              </a:lnSpc>
              <a:spcBef>
                <a:spcPts val="0"/>
              </a:spcBef>
              <a:buNone/>
              <a:defRPr/>
            </a:pPr>
            <a:endParaRPr lang="en-US">
              <a:latin typeface="Arial" charset="0"/>
              <a:ea typeface="Arial" charset="0"/>
              <a:cs typeface="Arial" charset="0"/>
            </a:endParaRPr>
          </a:p>
        </p:txBody>
      </p:sp>
      <p:sp>
        <p:nvSpPr>
          <p:cNvPr id="4" name="Slide Number Placeholder 3"/>
          <p:cNvSpPr>
            <a:spLocks noGrp="1"/>
          </p:cNvSpPr>
          <p:nvPr>
            <p:ph type="sldNum" sz="quarter" idx="12"/>
          </p:nvPr>
        </p:nvSpPr>
        <p:spPr>
          <a:xfrm>
            <a:off x="11017770" y="6356350"/>
            <a:ext cx="336030" cy="365125"/>
          </a:xfrm>
        </p:spPr>
        <p:txBody>
          <a:bodyPr/>
          <a:lstStyle/>
          <a:p>
            <a:fld id="{D57F1E4F-1CFF-5643-939E-02111984F565}" type="slidenum">
              <a:rPr lang="en-US" sz="1600" smtClean="0">
                <a:solidFill>
                  <a:schemeClr val="tx1"/>
                </a:solidFill>
                <a:latin typeface="Arial" charset="0"/>
                <a:ea typeface="Arial" charset="0"/>
                <a:cs typeface="Arial" charset="0"/>
              </a:rPr>
              <a:t>8</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422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3" y="166968"/>
            <a:ext cx="11797258" cy="853568"/>
          </a:xfrm>
          <a:ln>
            <a:solidFill>
              <a:srgbClr val="C00000"/>
            </a:solidFill>
          </a:ln>
        </p:spPr>
        <p:txBody>
          <a:bodyPr>
            <a:normAutofit/>
          </a:bodyPr>
          <a:lstStyle/>
          <a:p>
            <a:pPr algn="ctr"/>
            <a:r>
              <a:rPr lang="en-US" b="1">
                <a:latin typeface="Arial" charset="0"/>
                <a:ea typeface="Arial" charset="0"/>
                <a:cs typeface="Arial" charset="0"/>
              </a:rPr>
              <a:t>KNOW HOW TO SHUT OFF YOUR GAS!</a:t>
            </a:r>
          </a:p>
        </p:txBody>
      </p:sp>
      <p:pic>
        <p:nvPicPr>
          <p:cNvPr id="1025" name="Picture 1" descr="age22image27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5936" y="1141399"/>
            <a:ext cx="7283223" cy="54624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3657602" y="3571875"/>
            <a:ext cx="1085848" cy="10001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10972800" y="6356350"/>
            <a:ext cx="381000" cy="365125"/>
          </a:xfrm>
        </p:spPr>
        <p:txBody>
          <a:bodyPr/>
          <a:lstStyle/>
          <a:p>
            <a:fld id="{D57F1E4F-1CFF-5643-939E-02111984F565}" type="slidenum">
              <a:rPr lang="en-US" sz="1600" smtClean="0">
                <a:solidFill>
                  <a:schemeClr val="tx1"/>
                </a:solidFill>
                <a:latin typeface="Arial" charset="0"/>
                <a:ea typeface="Arial" charset="0"/>
                <a:cs typeface="Arial" charset="0"/>
              </a:rPr>
              <a:t>9</a:t>
            </a:fld>
            <a:endParaRPr lang="en-US" sz="160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141797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1081</TotalTime>
  <Words>2633</Words>
  <Application>Microsoft Macintosh PowerPoint</Application>
  <PresentationFormat>Widescreen</PresentationFormat>
  <Paragraphs>243</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CHRISTMAS TREE HILL NEIGHBORHOOD RESPONSE GROUP</vt:lpstr>
      <vt:lpstr>PowerPoint Presentation</vt:lpstr>
      <vt:lpstr>TRAINING OUTLINE &amp; OBJECTIVES By the end of the training you should ..</vt:lpstr>
      <vt:lpstr>OUR MISSION IS TO HELP THE RESIDENTS IN OUR BLOCK …</vt:lpstr>
      <vt:lpstr>PowerPoint Presentation</vt:lpstr>
      <vt:lpstr>BLOCK CAPTAIN ROLE &amp; RESPONSIBILITIES</vt:lpstr>
      <vt:lpstr>BEFORE AN EMERGENCY OR DISASTER </vt:lpstr>
      <vt:lpstr>STEP 1: PREPARE YOUR OWN FAMILY ER PLAN</vt:lpstr>
      <vt:lpstr>KNOW HOW TO SHUT OFF YOUR GAS!</vt:lpstr>
      <vt:lpstr>STEP 2: PACK A BC BACKPACK</vt:lpstr>
      <vt:lpstr>STEP 3: PREPARE &amp; GET EDUCATED</vt:lpstr>
      <vt:lpstr>STEP 4: PREPARE FOR YOUR MEET &amp; GREET SESSIONS WITH THE RESIDENTS IN YOUR BLOCK</vt:lpstr>
      <vt:lpstr>STEP 5: CONDUCT YOUR MEET &amp; GREET SESSIONS</vt:lpstr>
      <vt:lpstr>IF YOU CANNOT MEET PERSONALLY WITH RESIDENTS ….</vt:lpstr>
      <vt:lpstr>STEP 6: UPDATE THE BLOCK DATA BASE </vt:lpstr>
      <vt:lpstr>STEP 7: LEARN HOW TO USE YOUR  2-WAY RADIO CORRECTLY</vt:lpstr>
      <vt:lpstr>STEP 8: PARTICIPATE IN DRILLS</vt:lpstr>
      <vt:lpstr>STEP 9: RECRUIT VOLUNTEERS</vt:lpstr>
      <vt:lpstr>DURING AN EMERGENCY OR DISASTER   (hazard conditions permitting)</vt:lpstr>
      <vt:lpstr>FIRST: Attend to your own family and house and implement your own personal family response plan.</vt:lpstr>
      <vt:lpstr>CTH NRG ER TEAM MOBILIZATION</vt:lpstr>
      <vt:lpstr>INCIDENT COMMAND SYSTEM</vt:lpstr>
      <vt:lpstr>IC TEAM RESPONSIBILITIES</vt:lpstr>
      <vt:lpstr>INCIDENT COMMAND TEAM ROLES</vt:lpstr>
      <vt:lpstr>The CTH NRG Incident Command Structure</vt:lpstr>
      <vt:lpstr>INCIDENT COMMAND continued</vt:lpstr>
      <vt:lpstr>IMPACT ASSESSMENTS</vt:lpstr>
      <vt:lpstr>ASSESSMENT REPORTING</vt:lpstr>
      <vt:lpstr>ASSESSMENT PROCESS</vt:lpstr>
      <vt:lpstr>PowerPoint Presentation</vt:lpstr>
      <vt:lpstr>CONTINUE OR COMMENCE POST-INCIDENT ASSESSMENTS (see prior section)</vt:lpstr>
      <vt:lpstr>POST-INCIDENT DEBRIEFING</vt:lpstr>
      <vt:lpstr>RESOURCES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TREE HILL NEIGHBORHOOD RESPONSE GROUP</dc:title>
  <dc:creator>Anita Bock</dc:creator>
  <cp:lastModifiedBy>Microsoft Office User</cp:lastModifiedBy>
  <cp:revision>107</cp:revision>
  <cp:lastPrinted>2017-11-05T21:36:15Z</cp:lastPrinted>
  <dcterms:created xsi:type="dcterms:W3CDTF">2017-10-26T22:23:47Z</dcterms:created>
  <dcterms:modified xsi:type="dcterms:W3CDTF">2018-12-17T07:34:53Z</dcterms:modified>
</cp:coreProperties>
</file>